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8" r:id="rId4"/>
  </p:sldMasterIdLst>
  <p:sldIdLst>
    <p:sldId id="266" r:id="rId5"/>
    <p:sldId id="267" r:id="rId6"/>
    <p:sldId id="268" r:id="rId7"/>
    <p:sldId id="269" r:id="rId8"/>
    <p:sldId id="270" r:id="rId9"/>
    <p:sldId id="271" r:id="rId10"/>
    <p:sldId id="272" r:id="rId11"/>
    <p:sldId id="274" r:id="rId12"/>
    <p:sldId id="275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A72CDE"/>
    <a:srgbClr val="45C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F24ED-6092-4C06-A36A-6CF90E342979}" v="204" dt="2020-06-05T05:08:12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644" y="-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9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776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264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6728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027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471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265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203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105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2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4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9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1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4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19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https://www.youtube.com/embed/iyWtp_L0Kzc?feature=oembed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image" Target="../media/image1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https://www.researchgate.net/figure/Carbon-dioxide-production-rates-for-various-yeast-species-Carbon-dioxide-is-produced_fig4_265092997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food&#10;&#10;Description automatically generated">
            <a:extLst>
              <a:ext uri="{FF2B5EF4-FFF2-40B4-BE49-F238E27FC236}">
                <a16:creationId xmlns:a16="http://schemas.microsoft.com/office/drawing/2014/main" id="{5B7C81A7-4547-4B0B-8072-B0DDCBD2BB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75" b="1555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>
            <a:normAutofit/>
          </a:bodyPr>
          <a:lstStyle/>
          <a:p>
            <a:r>
              <a:rPr lang="en-US" b="0">
                <a:effectLst/>
                <a:latin typeface="Biome" panose="020B0502040204020203" pitchFamily="34" charset="0"/>
                <a:cs typeface="Biome" panose="020B0502040204020203" pitchFamily="34" charset="0"/>
              </a:rPr>
              <a:t>How do different types of yeast change the amount of rise in bread? </a:t>
            </a:r>
            <a:endParaRPr lang="en-US"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>
            <a:normAutofit/>
          </a:bodyPr>
          <a:lstStyle/>
          <a:p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Emma Erven-Cook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D7C81-2E9E-4608-B87A-7747440A2BA7}"/>
              </a:ext>
            </a:extLst>
          </p:cNvPr>
          <p:cNvSpPr txBox="1"/>
          <p:nvPr/>
        </p:nvSpPr>
        <p:spPr>
          <a:xfrm>
            <a:off x="-71120" y="6602054"/>
            <a:ext cx="6004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100" dirty="0"/>
              <a:t>https://www.foodstoragemoms.com/31-tips-making-bread-like-pro/</a:t>
            </a:r>
          </a:p>
          <a:p>
            <a:pPr>
              <a:spcAft>
                <a:spcPts val="600"/>
              </a:spcAft>
            </a:pPr>
            <a:endParaRPr lang="en-CA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EBDB5-306D-486E-943D-55108104E4BB}"/>
              </a:ext>
            </a:extLst>
          </p:cNvPr>
          <p:cNvSpPr txBox="1"/>
          <p:nvPr/>
        </p:nvSpPr>
        <p:spPr>
          <a:xfrm>
            <a:off x="1371600" y="4592607"/>
            <a:ext cx="9134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“Fermentation and civilization are inseparable.”</a:t>
            </a:r>
          </a:p>
          <a:p>
            <a:pPr algn="ctr"/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-John Ciardi </a:t>
            </a:r>
            <a:endParaRPr lang="en-CA" sz="28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DF4AA697-CDE4-460A-9FEA-3A5C13544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59092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iece of bread&#10;&#10;Description automatically generated">
            <a:extLst>
              <a:ext uri="{FF2B5EF4-FFF2-40B4-BE49-F238E27FC236}">
                <a16:creationId xmlns:a16="http://schemas.microsoft.com/office/drawing/2014/main" id="{C1D931D8-F365-4931-ACAB-925C96800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C5900-2610-4E0D-988F-3B08EB3D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1449"/>
            <a:ext cx="11049000" cy="10191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effectLst/>
                <a:latin typeface="Biome" panose="020B0503030204020804" pitchFamily="34" charset="0"/>
                <a:cs typeface="Biome" panose="020B0503030204020804" pitchFamily="34" charset="0"/>
              </a:rPr>
              <a:t>“You can’t just leave out one part; the bread won’t rise if the yeast isn’t there”</a:t>
            </a:r>
            <a:endParaRPr lang="en-US" sz="48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B4B9-98E3-4F9F-A76A-628FC47876A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595269" y="1621982"/>
            <a:ext cx="900146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400" dirty="0">
                <a:latin typeface="Biome" panose="020B0503030204020804" pitchFamily="34" charset="0"/>
                <a:cs typeface="Biome" panose="020B0503030204020804" pitchFamily="34" charset="0"/>
              </a:rPr>
              <a:t>-</a:t>
            </a:r>
            <a:r>
              <a:rPr lang="en-US" sz="2800" dirty="0">
                <a:effectLst/>
                <a:latin typeface="Biome" panose="020B0503030204020804" pitchFamily="34" charset="0"/>
                <a:cs typeface="Biome" panose="020B0503030204020804" pitchFamily="34" charset="0"/>
              </a:rPr>
              <a:t>Holly Near </a:t>
            </a:r>
            <a:endParaRPr lang="en-US" sz="44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6" name="Slide 10">
            <a:hlinkClick r:id="" action="ppaction://media"/>
            <a:extLst>
              <a:ext uri="{FF2B5EF4-FFF2-40B4-BE49-F238E27FC236}">
                <a16:creationId xmlns:a16="http://schemas.microsoft.com/office/drawing/2014/main" id="{9B49B82B-958A-471F-934B-FAEE425CB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968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05A0C9C8-43AC-4BA7-AF43-6887729F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53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DFA09-A45A-4BE3-866D-C435AB38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6160"/>
            <a:ext cx="10353761" cy="808161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References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B598F5-4F41-4A5A-922D-C8324BC4C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530" y="629921"/>
            <a:ext cx="6812939" cy="6100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A650EC-8E54-41E2-82EB-09DDC7E54162}"/>
              </a:ext>
            </a:extLst>
          </p:cNvPr>
          <p:cNvSpPr txBox="1"/>
          <p:nvPr/>
        </p:nvSpPr>
        <p:spPr>
          <a:xfrm>
            <a:off x="-1" y="6722501"/>
            <a:ext cx="6004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100" dirty="0">
                <a:solidFill>
                  <a:schemeClr val="bg1"/>
                </a:solidFill>
              </a:rPr>
              <a:t>https://www.foodstoragemoms.com/31-tips-making-bread-like-pro/</a:t>
            </a:r>
          </a:p>
          <a:p>
            <a:pPr>
              <a:spcAft>
                <a:spcPts val="600"/>
              </a:spcAft>
            </a:pPr>
            <a:endParaRPr lang="en-CA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8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indoor, photo, food, sitting&#10;&#10;Description automatically generated">
            <a:extLst>
              <a:ext uri="{FF2B5EF4-FFF2-40B4-BE49-F238E27FC236}">
                <a16:creationId xmlns:a16="http://schemas.microsoft.com/office/drawing/2014/main" id="{A90811FB-5890-44DB-9DAB-614FF428DD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17" t="8010" r="6998" b="21428"/>
          <a:stretch/>
        </p:blipFill>
        <p:spPr>
          <a:xfrm>
            <a:off x="721360" y="497840"/>
            <a:ext cx="10617200" cy="616712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75FFF-A197-4295-8195-1CC4AF8A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Biome" panose="020B0503030204020804" pitchFamily="34" charset="0"/>
                <a:cs typeface="Biome" panose="020B0503030204020804" pitchFamily="34" charset="0"/>
              </a:rPr>
              <a:t>What will I be talking about?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18D744-2026-4073-AF3F-10FD03A10A5A}"/>
              </a:ext>
            </a:extLst>
          </p:cNvPr>
          <p:cNvSpPr txBox="1"/>
          <p:nvPr/>
        </p:nvSpPr>
        <p:spPr>
          <a:xfrm>
            <a:off x="721360" y="6360160"/>
            <a:ext cx="477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Biome" panose="020B0503030204020804" pitchFamily="34" charset="0"/>
                <a:cs typeface="Biome" panose="020B0503030204020804" pitchFamily="34" charset="0"/>
              </a:rPr>
              <a:t>https://www.pmq.com/adding-yeast-to-your-dough-mix/</a:t>
            </a:r>
          </a:p>
        </p:txBody>
      </p:sp>
      <p:pic>
        <p:nvPicPr>
          <p:cNvPr id="26" name="slide 2">
            <a:hlinkClick r:id="" action="ppaction://media"/>
            <a:extLst>
              <a:ext uri="{FF2B5EF4-FFF2-40B4-BE49-F238E27FC236}">
                <a16:creationId xmlns:a16="http://schemas.microsoft.com/office/drawing/2014/main" id="{9F1D6457-B60D-49BC-B762-941D33F017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433498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6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594-2657-4137-8814-35303897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42" y="609600"/>
            <a:ext cx="3375413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What is yeast?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7B202-C50B-4900-B66E-4405273CE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food, sitting, covered, different&#10;&#10;Description automatically generated">
            <a:extLst>
              <a:ext uri="{FF2B5EF4-FFF2-40B4-BE49-F238E27FC236}">
                <a16:creationId xmlns:a16="http://schemas.microsoft.com/office/drawing/2014/main" id="{F9E06670-7E07-409C-AEBE-DFADC06751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r="13038" b="-1"/>
          <a:stretch/>
        </p:blipFill>
        <p:spPr>
          <a:xfrm>
            <a:off x="1137490" y="1114868"/>
            <a:ext cx="5926045" cy="4628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7C81A9-037D-4D51-AB3A-FC9786B32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FF2B7-9C86-4DD5-97FA-111F72C7C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2142" y="2195794"/>
            <a:ext cx="4046763" cy="246641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Miniscule, unicellular fungi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Multiplies by budding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Grows best in an environment with the following: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Warmth (25ºc-30ºc)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Moisture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Starch and sugar </a:t>
            </a:r>
            <a:endParaRPr lang="en-US" sz="12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EBEF7-0250-416C-B6C9-AFD989A72EFB}"/>
              </a:ext>
            </a:extLst>
          </p:cNvPr>
          <p:cNvSpPr txBox="1"/>
          <p:nvPr/>
        </p:nvSpPr>
        <p:spPr>
          <a:xfrm>
            <a:off x="2392454" y="6257819"/>
            <a:ext cx="31142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https://www.pinterest.co.uk/pin/127930445646173087/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D364E-2273-4DF6-8A83-6EF3749D870B}"/>
              </a:ext>
            </a:extLst>
          </p:cNvPr>
          <p:cNvSpPr txBox="1"/>
          <p:nvPr/>
        </p:nvSpPr>
        <p:spPr>
          <a:xfrm>
            <a:off x="7448550" y="4924246"/>
            <a:ext cx="4678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Biome" panose="020B0503030204020804" pitchFamily="34" charset="0"/>
                <a:cs typeface="Biome" panose="020B0503030204020804" pitchFamily="34" charset="0"/>
              </a:rPr>
              <a:t>Saccharomyces cerevisiae</a:t>
            </a:r>
            <a:endParaRPr lang="en-CA" sz="40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10" name="Slide 3">
            <a:hlinkClick r:id="" action="ppaction://media"/>
            <a:extLst>
              <a:ext uri="{FF2B5EF4-FFF2-40B4-BE49-F238E27FC236}">
                <a16:creationId xmlns:a16="http://schemas.microsoft.com/office/drawing/2014/main" id="{24998758-6DA8-47F0-BB7F-B51B3E985A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85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aker's Yeast under the Microscope">
            <a:hlinkClick r:id="" action="ppaction://media"/>
            <a:extLst>
              <a:ext uri="{FF2B5EF4-FFF2-40B4-BE49-F238E27FC236}">
                <a16:creationId xmlns:a16="http://schemas.microsoft.com/office/drawing/2014/main" id="{8B228E76-B409-49C0-AEEF-FA146CDA424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218071" y="972185"/>
            <a:ext cx="9755858" cy="5487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106573-C36B-4AB7-8B9F-EDBA0D39EADC}"/>
              </a:ext>
            </a:extLst>
          </p:cNvPr>
          <p:cNvSpPr txBox="1"/>
          <p:nvPr/>
        </p:nvSpPr>
        <p:spPr>
          <a:xfrm>
            <a:off x="2621280" y="91440"/>
            <a:ext cx="741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Biome" panose="020B0503030204020804" pitchFamily="34" charset="0"/>
                <a:cs typeface="Biome" panose="020B0503030204020804" pitchFamily="34" charset="0"/>
              </a:rPr>
              <a:t>What is yeast?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9CF29-9B1E-4997-9C18-20C90FD22A68}"/>
              </a:ext>
            </a:extLst>
          </p:cNvPr>
          <p:cNvSpPr txBox="1"/>
          <p:nvPr/>
        </p:nvSpPr>
        <p:spPr>
          <a:xfrm>
            <a:off x="2076450" y="6524000"/>
            <a:ext cx="803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>
                <a:latin typeface="Biome" panose="020B0503030204020804" pitchFamily="34" charset="0"/>
                <a:cs typeface="Biome" panose="020B0503030204020804" pitchFamily="34" charset="0"/>
              </a:rPr>
              <a:t>https://www.youtube.com/watch?v=iyWtp_L0Kzc</a:t>
            </a:r>
          </a:p>
        </p:txBody>
      </p:sp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4970F1F7-25C0-404A-9044-77EF9C01C4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2200" y="28335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9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table, indoor, banana&#10;&#10;Description automatically generated">
            <a:extLst>
              <a:ext uri="{FF2B5EF4-FFF2-40B4-BE49-F238E27FC236}">
                <a16:creationId xmlns:a16="http://schemas.microsoft.com/office/drawing/2014/main" id="{91F811FC-D998-401D-9FC0-46440AED45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10" b="6245"/>
          <a:stretch/>
        </p:blipFill>
        <p:spPr>
          <a:xfrm>
            <a:off x="0" y="-2030"/>
            <a:ext cx="12191980" cy="68559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8344F-28A7-4C7E-9437-91DCCD16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984" y="2516952"/>
            <a:ext cx="6106011" cy="9090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Biome" panose="020B0503030204020804" pitchFamily="34" charset="0"/>
                <a:cs typeface="Biome" panose="020B0503030204020804" pitchFamily="34" charset="0"/>
              </a:rPr>
              <a:t>What is yeast?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3AD98-7A15-4823-9209-F4F13CF60E2C}"/>
              </a:ext>
            </a:extLst>
          </p:cNvPr>
          <p:cNvSpPr txBox="1"/>
          <p:nvPr/>
        </p:nvSpPr>
        <p:spPr>
          <a:xfrm>
            <a:off x="-45656" y="6607719"/>
            <a:ext cx="3088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https://www.thriftyfun.com/Storing-Yeast-1.html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81701-A81C-4488-B1AC-3F0AA7142D44}"/>
              </a:ext>
            </a:extLst>
          </p:cNvPr>
          <p:cNvSpPr txBox="1"/>
          <p:nvPr/>
        </p:nvSpPr>
        <p:spPr>
          <a:xfrm>
            <a:off x="3400414" y="3425955"/>
            <a:ext cx="539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latin typeface="Biome" panose="020B0503030204020804" pitchFamily="34" charset="0"/>
                <a:cs typeface="Biome" panose="020B0503030204020804" pitchFamily="34" charset="0"/>
              </a:rPr>
              <a:t>How do they ‘make’ yeast?</a:t>
            </a:r>
          </a:p>
        </p:txBody>
      </p:sp>
      <p:pic>
        <p:nvPicPr>
          <p:cNvPr id="12" name="Picture 11" descr="A picture containing indoor, table, white, sitting&#10;&#10;Description automatically generated">
            <a:extLst>
              <a:ext uri="{FF2B5EF4-FFF2-40B4-BE49-F238E27FC236}">
                <a16:creationId xmlns:a16="http://schemas.microsoft.com/office/drawing/2014/main" id="{D4BDEFF9-D0D7-4AA2-8267-889FCE32D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48" y="141831"/>
            <a:ext cx="2654431" cy="2198252"/>
          </a:xfrm>
          <a:prstGeom prst="rect">
            <a:avLst/>
          </a:prstGeom>
        </p:spPr>
      </p:pic>
      <p:pic>
        <p:nvPicPr>
          <p:cNvPr id="17" name="Picture 16" descr="A bowl of soup and a cup of coffee&#10;&#10;Description automatically generated">
            <a:extLst>
              <a:ext uri="{FF2B5EF4-FFF2-40B4-BE49-F238E27FC236}">
                <a16:creationId xmlns:a16="http://schemas.microsoft.com/office/drawing/2014/main" id="{007A37D4-6504-43AC-B3DC-ABC9EC33D9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046" y="141831"/>
            <a:ext cx="4383907" cy="219825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5DBEF8-DF42-45BF-8E9E-47E3258ECA03}"/>
              </a:ext>
            </a:extLst>
          </p:cNvPr>
          <p:cNvCxnSpPr/>
          <p:nvPr/>
        </p:nvCxnSpPr>
        <p:spPr>
          <a:xfrm>
            <a:off x="3042984" y="1190625"/>
            <a:ext cx="719391" cy="0"/>
          </a:xfrm>
          <a:prstGeom prst="straightConnector1">
            <a:avLst/>
          </a:prstGeom>
          <a:ln w="3810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close up of a box&#10;&#10;Description automatically generated">
            <a:extLst>
              <a:ext uri="{FF2B5EF4-FFF2-40B4-BE49-F238E27FC236}">
                <a16:creationId xmlns:a16="http://schemas.microsoft.com/office/drawing/2014/main" id="{0A74E685-2148-447A-8EB7-EE3CBCDEA1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162"/>
          <a:stretch/>
        </p:blipFill>
        <p:spPr>
          <a:xfrm>
            <a:off x="9001125" y="141960"/>
            <a:ext cx="2946038" cy="219812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A10497-7ACF-4A8A-B151-F47ED19159AA}"/>
              </a:ext>
            </a:extLst>
          </p:cNvPr>
          <p:cNvCxnSpPr>
            <a:cxnSpLocks/>
          </p:cNvCxnSpPr>
          <p:nvPr/>
        </p:nvCxnSpPr>
        <p:spPr>
          <a:xfrm>
            <a:off x="8434112" y="1190625"/>
            <a:ext cx="509852" cy="0"/>
          </a:xfrm>
          <a:prstGeom prst="straightConnector1">
            <a:avLst/>
          </a:prstGeom>
          <a:ln w="3810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52288498-C1C9-4CB9-B890-0CC8791C18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789" y="440723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up, table, sitting, food&#10;&#10;Description automatically generated">
            <a:extLst>
              <a:ext uri="{FF2B5EF4-FFF2-40B4-BE49-F238E27FC236}">
                <a16:creationId xmlns:a16="http://schemas.microsoft.com/office/drawing/2014/main" id="{8AD642A3-4731-45DC-9A23-06A18BCF75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00" b="-1"/>
          <a:stretch/>
        </p:blipFill>
        <p:spPr>
          <a:xfrm>
            <a:off x="-1" y="-14413"/>
            <a:ext cx="12192001" cy="6902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F320D-8D46-4780-A044-18A0C617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4" y="609600"/>
            <a:ext cx="10353761" cy="1326321"/>
          </a:xfrm>
        </p:spPr>
        <p:txBody>
          <a:bodyPr/>
          <a:lstStyle/>
          <a:p>
            <a:r>
              <a:rPr lang="en-CA" dirty="0">
                <a:latin typeface="Biome" panose="020B0503030204020804" pitchFamily="34" charset="0"/>
                <a:cs typeface="Biome" panose="020B0503030204020804" pitchFamily="34" charset="0"/>
              </a:rPr>
              <a:t>How does yeast work? </a:t>
            </a:r>
          </a:p>
        </p:txBody>
      </p:sp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749AEF4F-F18C-4A92-A71E-58E08AE29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5975" y="360773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2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table, sink&#10;&#10;Description automatically generated">
            <a:extLst>
              <a:ext uri="{FF2B5EF4-FFF2-40B4-BE49-F238E27FC236}">
                <a16:creationId xmlns:a16="http://schemas.microsoft.com/office/drawing/2014/main" id="{A6586661-783E-42F3-94D2-33CE6E193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24954" b="158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DB7FCB-E58E-4931-9991-49E3EA90EF72}"/>
              </a:ext>
            </a:extLst>
          </p:cNvPr>
          <p:cNvSpPr txBox="1"/>
          <p:nvPr/>
        </p:nvSpPr>
        <p:spPr>
          <a:xfrm>
            <a:off x="0" y="6572250"/>
            <a:ext cx="533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latin typeface="Biome" panose="020B0503030204020804" pitchFamily="34" charset="0"/>
                <a:cs typeface="Biome" panose="020B0503030204020804" pitchFamily="34" charset="0"/>
              </a:rPr>
              <a:t>https://automaticsoapdispenser.co/how-to-refill-foaming-soap-dispenser/</a:t>
            </a: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2BF94E44-5B8D-4E64-9041-1378B21DC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2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93AF-A539-4F1F-B835-67F0CA65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ffectLst/>
                <a:latin typeface="Biome" panose="020B0503030204020804" pitchFamily="34" charset="0"/>
                <a:cs typeface="Biome" panose="020B0503030204020804" pitchFamily="34" charset="0"/>
              </a:rPr>
              <a:t>how do different types of yeasts differ, and how does this affect the amount of rise in bread? </a:t>
            </a:r>
            <a:endParaRPr lang="en-US" sz="34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F3C6D-1AE5-40FC-927B-6DC61D2A6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2096064"/>
            <a:ext cx="5016860" cy="36951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Types of yeast: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Compressed yeast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Active dry yeast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Instant dry yeast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iome" panose="020B0503030204020804" pitchFamily="34" charset="0"/>
                <a:cs typeface="Biome" panose="020B0503030204020804" pitchFamily="34" charset="0"/>
              </a:rPr>
              <a:t>Cream yeast </a:t>
            </a:r>
          </a:p>
        </p:txBody>
      </p:sp>
      <p:pic>
        <p:nvPicPr>
          <p:cNvPr id="11" name="Picture Placeholder 10" descr="A piece of cake on a plate&#10;&#10;Description automatically generated">
            <a:extLst>
              <a:ext uri="{FF2B5EF4-FFF2-40B4-BE49-F238E27FC236}">
                <a16:creationId xmlns:a16="http://schemas.microsoft.com/office/drawing/2014/main" id="{C16F45FC-0ADB-4D0A-856C-399D67D23D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r="1071" b="1"/>
          <a:stretch/>
        </p:blipFill>
        <p:spPr>
          <a:xfrm>
            <a:off x="6357257" y="2210935"/>
            <a:ext cx="4833257" cy="349318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6E998F69-A1B1-45FC-8D6D-68C5C07C4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7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03C60-6402-49C2-9BA7-EC14EB04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how do different types of yeasts differ, and how does this affect the amount of rise in bread?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4499F97-415B-4B3D-B075-6F3D65DBA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490" y="1377107"/>
            <a:ext cx="5926045" cy="41037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61E85-CFC0-4462-B629-D3145023FEF1}"/>
              </a:ext>
            </a:extLst>
          </p:cNvPr>
          <p:cNvSpPr txBox="1"/>
          <p:nvPr/>
        </p:nvSpPr>
        <p:spPr>
          <a:xfrm>
            <a:off x="1402182" y="5660290"/>
            <a:ext cx="5396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u="sng" dirty="0">
                <a:latin typeface="Biome" panose="020B0503030204020804" pitchFamily="34" charset="0"/>
                <a:cs typeface="Biome" panose="020B0503030204020804" pitchFamily="34" charset="0"/>
                <a:hlinkClick r:id="rId5"/>
              </a:rPr>
              <a:t>https://www.researchgate.net/figure/Carbon-dioxide-production-rates-for-various-yeast-species-Carbon-dioxide-is-produced_fig4_265092997</a:t>
            </a:r>
            <a:r>
              <a:rPr lang="en-US" sz="10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</a:p>
          <a:p>
            <a:pPr algn="ctr"/>
            <a:endParaRPr lang="en-CA" sz="10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BA606BFB-A6E5-45B7-B9A4-858313B14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29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2.3|0.9|3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2F2D85EFB5BB468A4829F7890B82CB" ma:contentTypeVersion="13" ma:contentTypeDescription="Create a new document." ma:contentTypeScope="" ma:versionID="337d6da6904a4214abcfe3a3d96db06e">
  <xsd:schema xmlns:xsd="http://www.w3.org/2001/XMLSchema" xmlns:xs="http://www.w3.org/2001/XMLSchema" xmlns:p="http://schemas.microsoft.com/office/2006/metadata/properties" xmlns:ns3="f512b929-b1ad-4f6c-9e8c-327894b52c61" xmlns:ns4="7aa2e845-061b-4c1b-a22c-3a63b7e349cf" targetNamespace="http://schemas.microsoft.com/office/2006/metadata/properties" ma:root="true" ma:fieldsID="7ff27d0b5ebaf88349267a74d9008964" ns3:_="" ns4:_="">
    <xsd:import namespace="f512b929-b1ad-4f6c-9e8c-327894b52c61"/>
    <xsd:import namespace="7aa2e845-061b-4c1b-a22c-3a63b7e349c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2b929-b1ad-4f6c-9e8c-327894b52c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2e845-061b-4c1b-a22c-3a63b7e349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aa2e845-061b-4c1b-a22c-3a63b7e349cf" xsi:nil="true"/>
  </documentManagement>
</p:properties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BE547E-FFBA-478F-845F-CFF3F4E9F2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12b929-b1ad-4f6c-9e8c-327894b52c61"/>
    <ds:schemaRef ds:uri="7aa2e845-061b-4c1b-a22c-3a63b7e349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aa2e845-061b-4c1b-a22c-3a63b7e349c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Microsoft Office PowerPoint</Application>
  <PresentationFormat>Widescreen</PresentationFormat>
  <Paragraphs>35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Biome</vt:lpstr>
      <vt:lpstr>Bookman Old Style</vt:lpstr>
      <vt:lpstr>Calibri</vt:lpstr>
      <vt:lpstr>Rockwell</vt:lpstr>
      <vt:lpstr>Damask</vt:lpstr>
      <vt:lpstr>How do different types of yeast change the amount of rise in bread? </vt:lpstr>
      <vt:lpstr>What will I be talking about? </vt:lpstr>
      <vt:lpstr>What is yeast? </vt:lpstr>
      <vt:lpstr>PowerPoint Presentation</vt:lpstr>
      <vt:lpstr>What is yeast? </vt:lpstr>
      <vt:lpstr>How does yeast work? </vt:lpstr>
      <vt:lpstr>PowerPoint Presentation</vt:lpstr>
      <vt:lpstr>how do different types of yeasts differ, and how does this affect the amount of rise in bread? </vt:lpstr>
      <vt:lpstr>how do different types of yeasts differ, and how does this affect the amount of rise in bread? </vt:lpstr>
      <vt:lpstr>“You can’t just leave out one part; the bread won’t rise if the yeast isn’t there”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2020-06-05T03:03:50Z</dcterms:created>
  <dcterms:modified xsi:type="dcterms:W3CDTF">2020-06-05T05:08:14Z</dcterms:modified>
</cp:coreProperties>
</file>