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63" r:id="rId4"/>
    <p:sldId id="259" r:id="rId5"/>
    <p:sldId id="260" r:id="rId6"/>
    <p:sldId id="261" r:id="rId7"/>
    <p:sldId id="262"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5C426-742F-9044-B4B1-02580A93B9DE}" v="19" dt="2020-06-06T00:20:45.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0"/>
    <p:restoredTop sz="96208"/>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4122F7E-B2FE-4401-AC17-0A9DB4CA0F2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7318F77-A9EA-44EC-85ED-E303C769EA3E}">
      <dgm:prSet/>
      <dgm:spPr/>
      <dgm:t>
        <a:bodyPr/>
        <a:lstStyle/>
        <a:p>
          <a:r>
            <a:rPr lang="en-US"/>
            <a:t>PAFT boosts the immune system of plants</a:t>
          </a:r>
        </a:p>
      </dgm:t>
    </dgm:pt>
    <dgm:pt modelId="{54DB713A-60F0-49EB-8961-FC0468D9D57C}" type="parTrans" cxnId="{1FA82BAF-AF81-4A2A-95EC-31AA691903C7}">
      <dgm:prSet/>
      <dgm:spPr/>
      <dgm:t>
        <a:bodyPr/>
        <a:lstStyle/>
        <a:p>
          <a:endParaRPr lang="en-US"/>
        </a:p>
      </dgm:t>
    </dgm:pt>
    <dgm:pt modelId="{3C0A8F30-DD81-40F7-9FB2-E899E7BF81BA}" type="sibTrans" cxnId="{1FA82BAF-AF81-4A2A-95EC-31AA691903C7}">
      <dgm:prSet/>
      <dgm:spPr/>
      <dgm:t>
        <a:bodyPr/>
        <a:lstStyle/>
        <a:p>
          <a:endParaRPr lang="en-US"/>
        </a:p>
      </dgm:t>
    </dgm:pt>
    <dgm:pt modelId="{7EACCE43-C65A-499F-A59D-53993E6243CE}">
      <dgm:prSet/>
      <dgm:spPr/>
      <dgm:t>
        <a:bodyPr/>
        <a:lstStyle/>
        <a:p>
          <a:r>
            <a:rPr lang="en-CA"/>
            <a:t>Tomatoes using PAFT decreased diseases such as spider mites, aphids, gray mold, late blight and virus disease by 6%, 8%, 9%, 11% and 8%</a:t>
          </a:r>
          <a:endParaRPr lang="en-US"/>
        </a:p>
      </dgm:t>
    </dgm:pt>
    <dgm:pt modelId="{A399406B-C20F-43E7-BAB4-114048E49875}" type="parTrans" cxnId="{0E105072-41E5-4138-8733-851DA76ABA4C}">
      <dgm:prSet/>
      <dgm:spPr/>
      <dgm:t>
        <a:bodyPr/>
        <a:lstStyle/>
        <a:p>
          <a:endParaRPr lang="en-US"/>
        </a:p>
      </dgm:t>
    </dgm:pt>
    <dgm:pt modelId="{56CD8151-1284-4159-82FE-1BE1BFCBED11}" type="sibTrans" cxnId="{0E105072-41E5-4138-8733-851DA76ABA4C}">
      <dgm:prSet/>
      <dgm:spPr/>
      <dgm:t>
        <a:bodyPr/>
        <a:lstStyle/>
        <a:p>
          <a:endParaRPr lang="en-US"/>
        </a:p>
      </dgm:t>
    </dgm:pt>
    <dgm:pt modelId="{C9A4C9FA-8175-45BC-97CF-73AB87F44A2F}">
      <dgm:prSet/>
      <dgm:spPr/>
      <dgm:t>
        <a:bodyPr/>
        <a:lstStyle/>
        <a:p>
          <a:r>
            <a:rPr lang="en-CA"/>
            <a:t>Sheath blight of rice using PAFT was reduced by 50%</a:t>
          </a:r>
          <a:endParaRPr lang="en-US"/>
        </a:p>
      </dgm:t>
    </dgm:pt>
    <dgm:pt modelId="{5BCC7830-B4B1-4F48-B147-B704B3A58C79}" type="parTrans" cxnId="{AAAD4960-4BD6-4E8E-9122-CC97437B9853}">
      <dgm:prSet/>
      <dgm:spPr/>
      <dgm:t>
        <a:bodyPr/>
        <a:lstStyle/>
        <a:p>
          <a:endParaRPr lang="en-US"/>
        </a:p>
      </dgm:t>
    </dgm:pt>
    <dgm:pt modelId="{F33416D3-A7CD-418E-874E-91FDEB7C92A3}" type="sibTrans" cxnId="{AAAD4960-4BD6-4E8E-9122-CC97437B9853}">
      <dgm:prSet/>
      <dgm:spPr/>
      <dgm:t>
        <a:bodyPr/>
        <a:lstStyle/>
        <a:p>
          <a:endParaRPr lang="en-US"/>
        </a:p>
      </dgm:t>
    </dgm:pt>
    <dgm:pt modelId="{6139ED44-83B0-4728-BCE0-D11B0A72F7F1}" type="pres">
      <dgm:prSet presAssocID="{14122F7E-B2FE-4401-AC17-0A9DB4CA0F2C}" presName="root" presStyleCnt="0">
        <dgm:presLayoutVars>
          <dgm:dir/>
          <dgm:resizeHandles val="exact"/>
        </dgm:presLayoutVars>
      </dgm:prSet>
      <dgm:spPr/>
    </dgm:pt>
    <dgm:pt modelId="{2F9AB760-B122-49A5-8F13-7A796917FEDB}" type="pres">
      <dgm:prSet presAssocID="{07318F77-A9EA-44EC-85ED-E303C769EA3E}" presName="compNode" presStyleCnt="0"/>
      <dgm:spPr/>
    </dgm:pt>
    <dgm:pt modelId="{8AFC4567-B155-48AB-A2F5-9AC195C92854}" type="pres">
      <dgm:prSet presAssocID="{07318F77-A9EA-44EC-85ED-E303C769EA3E}" presName="bgRect" presStyleLbl="bgShp" presStyleIdx="0" presStyleCnt="3"/>
      <dgm:spPr/>
    </dgm:pt>
    <dgm:pt modelId="{9AA03665-B23A-4529-A545-9BB796CE0180}" type="pres">
      <dgm:prSet presAssocID="{07318F77-A9EA-44EC-85ED-E303C769EA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cculent"/>
        </a:ext>
      </dgm:extLst>
    </dgm:pt>
    <dgm:pt modelId="{2004A1DD-BF93-4293-92D3-F2CD48BE2143}" type="pres">
      <dgm:prSet presAssocID="{07318F77-A9EA-44EC-85ED-E303C769EA3E}" presName="spaceRect" presStyleCnt="0"/>
      <dgm:spPr/>
    </dgm:pt>
    <dgm:pt modelId="{C90EDA19-3D4F-4920-B1FB-ACBB299832E0}" type="pres">
      <dgm:prSet presAssocID="{07318F77-A9EA-44EC-85ED-E303C769EA3E}" presName="parTx" presStyleLbl="revTx" presStyleIdx="0" presStyleCnt="3">
        <dgm:presLayoutVars>
          <dgm:chMax val="0"/>
          <dgm:chPref val="0"/>
        </dgm:presLayoutVars>
      </dgm:prSet>
      <dgm:spPr/>
    </dgm:pt>
    <dgm:pt modelId="{AC26B4C2-8C35-4840-B4DE-EA89D1CCCEEC}" type="pres">
      <dgm:prSet presAssocID="{3C0A8F30-DD81-40F7-9FB2-E899E7BF81BA}" presName="sibTrans" presStyleCnt="0"/>
      <dgm:spPr/>
    </dgm:pt>
    <dgm:pt modelId="{FB644578-A288-4A2E-A0A3-3874013AACBE}" type="pres">
      <dgm:prSet presAssocID="{7EACCE43-C65A-499F-A59D-53993E6243CE}" presName="compNode" presStyleCnt="0"/>
      <dgm:spPr/>
    </dgm:pt>
    <dgm:pt modelId="{67F179F2-E435-4CE4-8DC4-FB47F95E9BBF}" type="pres">
      <dgm:prSet presAssocID="{7EACCE43-C65A-499F-A59D-53993E6243CE}" presName="bgRect" presStyleLbl="bgShp" presStyleIdx="1" presStyleCnt="3"/>
      <dgm:spPr/>
    </dgm:pt>
    <dgm:pt modelId="{3E1931A2-D176-4F9C-A25B-CF4139DD83B4}" type="pres">
      <dgm:prSet presAssocID="{7EACCE43-C65A-499F-A59D-53993E6243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erpillar"/>
        </a:ext>
      </dgm:extLst>
    </dgm:pt>
    <dgm:pt modelId="{BD58BE83-C7ED-4395-BA3A-2855035C283F}" type="pres">
      <dgm:prSet presAssocID="{7EACCE43-C65A-499F-A59D-53993E6243CE}" presName="spaceRect" presStyleCnt="0"/>
      <dgm:spPr/>
    </dgm:pt>
    <dgm:pt modelId="{E17F43D8-A35A-491A-82C2-89117FDA2781}" type="pres">
      <dgm:prSet presAssocID="{7EACCE43-C65A-499F-A59D-53993E6243CE}" presName="parTx" presStyleLbl="revTx" presStyleIdx="1" presStyleCnt="3">
        <dgm:presLayoutVars>
          <dgm:chMax val="0"/>
          <dgm:chPref val="0"/>
        </dgm:presLayoutVars>
      </dgm:prSet>
      <dgm:spPr/>
    </dgm:pt>
    <dgm:pt modelId="{C13C0A93-06E8-4A8C-B10E-78E300904CD9}" type="pres">
      <dgm:prSet presAssocID="{56CD8151-1284-4159-82FE-1BE1BFCBED11}" presName="sibTrans" presStyleCnt="0"/>
      <dgm:spPr/>
    </dgm:pt>
    <dgm:pt modelId="{DFDBA10F-C8BC-4F97-BEEC-91E932531874}" type="pres">
      <dgm:prSet presAssocID="{C9A4C9FA-8175-45BC-97CF-73AB87F44A2F}" presName="compNode" presStyleCnt="0"/>
      <dgm:spPr/>
    </dgm:pt>
    <dgm:pt modelId="{F23B5F33-1D9D-4CE3-95C8-AE7B34EB394F}" type="pres">
      <dgm:prSet presAssocID="{C9A4C9FA-8175-45BC-97CF-73AB87F44A2F}" presName="bgRect" presStyleLbl="bgShp" presStyleIdx="2" presStyleCnt="3"/>
      <dgm:spPr/>
    </dgm:pt>
    <dgm:pt modelId="{72CD5F62-2705-47D3-B31F-E4047EE5E244}" type="pres">
      <dgm:prSet presAssocID="{C9A4C9FA-8175-45BC-97CF-73AB87F44A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oon"/>
        </a:ext>
      </dgm:extLst>
    </dgm:pt>
    <dgm:pt modelId="{3981DB1A-334A-406B-8F49-99167A371D9C}" type="pres">
      <dgm:prSet presAssocID="{C9A4C9FA-8175-45BC-97CF-73AB87F44A2F}" presName="spaceRect" presStyleCnt="0"/>
      <dgm:spPr/>
    </dgm:pt>
    <dgm:pt modelId="{C0BBC3B1-9457-4470-BEF7-C42D2467F1A5}" type="pres">
      <dgm:prSet presAssocID="{C9A4C9FA-8175-45BC-97CF-73AB87F44A2F}" presName="parTx" presStyleLbl="revTx" presStyleIdx="2" presStyleCnt="3">
        <dgm:presLayoutVars>
          <dgm:chMax val="0"/>
          <dgm:chPref val="0"/>
        </dgm:presLayoutVars>
      </dgm:prSet>
      <dgm:spPr/>
    </dgm:pt>
  </dgm:ptLst>
  <dgm:cxnLst>
    <dgm:cxn modelId="{7E058D54-64A9-46E8-B65E-D5AE2BCE5AE3}" type="presOf" srcId="{C9A4C9FA-8175-45BC-97CF-73AB87F44A2F}" destId="{C0BBC3B1-9457-4470-BEF7-C42D2467F1A5}" srcOrd="0" destOrd="0" presId="urn:microsoft.com/office/officeart/2018/2/layout/IconVerticalSolidList"/>
    <dgm:cxn modelId="{AAAD4960-4BD6-4E8E-9122-CC97437B9853}" srcId="{14122F7E-B2FE-4401-AC17-0A9DB4CA0F2C}" destId="{C9A4C9FA-8175-45BC-97CF-73AB87F44A2F}" srcOrd="2" destOrd="0" parTransId="{5BCC7830-B4B1-4F48-B147-B704B3A58C79}" sibTransId="{F33416D3-A7CD-418E-874E-91FDEB7C92A3}"/>
    <dgm:cxn modelId="{0E105072-41E5-4138-8733-851DA76ABA4C}" srcId="{14122F7E-B2FE-4401-AC17-0A9DB4CA0F2C}" destId="{7EACCE43-C65A-499F-A59D-53993E6243CE}" srcOrd="1" destOrd="0" parTransId="{A399406B-C20F-43E7-BAB4-114048E49875}" sibTransId="{56CD8151-1284-4159-82FE-1BE1BFCBED11}"/>
    <dgm:cxn modelId="{2728379D-AFDD-456E-8BF3-6842957E5E29}" type="presOf" srcId="{07318F77-A9EA-44EC-85ED-E303C769EA3E}" destId="{C90EDA19-3D4F-4920-B1FB-ACBB299832E0}" srcOrd="0" destOrd="0" presId="urn:microsoft.com/office/officeart/2018/2/layout/IconVerticalSolidList"/>
    <dgm:cxn modelId="{1FA82BAF-AF81-4A2A-95EC-31AA691903C7}" srcId="{14122F7E-B2FE-4401-AC17-0A9DB4CA0F2C}" destId="{07318F77-A9EA-44EC-85ED-E303C769EA3E}" srcOrd="0" destOrd="0" parTransId="{54DB713A-60F0-49EB-8961-FC0468D9D57C}" sibTransId="{3C0A8F30-DD81-40F7-9FB2-E899E7BF81BA}"/>
    <dgm:cxn modelId="{151F15C3-E80C-4131-9C93-3394C9033825}" type="presOf" srcId="{7EACCE43-C65A-499F-A59D-53993E6243CE}" destId="{E17F43D8-A35A-491A-82C2-89117FDA2781}" srcOrd="0" destOrd="0" presId="urn:microsoft.com/office/officeart/2018/2/layout/IconVerticalSolidList"/>
    <dgm:cxn modelId="{50C059F2-7C2E-48CE-8F59-85DEF9AD8CF6}" type="presOf" srcId="{14122F7E-B2FE-4401-AC17-0A9DB4CA0F2C}" destId="{6139ED44-83B0-4728-BCE0-D11B0A72F7F1}" srcOrd="0" destOrd="0" presId="urn:microsoft.com/office/officeart/2018/2/layout/IconVerticalSolidList"/>
    <dgm:cxn modelId="{3E1A2BE9-4AA5-43F5-9099-BB168BADDC33}" type="presParOf" srcId="{6139ED44-83B0-4728-BCE0-D11B0A72F7F1}" destId="{2F9AB760-B122-49A5-8F13-7A796917FEDB}" srcOrd="0" destOrd="0" presId="urn:microsoft.com/office/officeart/2018/2/layout/IconVerticalSolidList"/>
    <dgm:cxn modelId="{31AECCF7-4A83-482D-8F4E-86F62D07FE3E}" type="presParOf" srcId="{2F9AB760-B122-49A5-8F13-7A796917FEDB}" destId="{8AFC4567-B155-48AB-A2F5-9AC195C92854}" srcOrd="0" destOrd="0" presId="urn:microsoft.com/office/officeart/2018/2/layout/IconVerticalSolidList"/>
    <dgm:cxn modelId="{4F475C01-1646-46DB-BCB3-ACBE538813BB}" type="presParOf" srcId="{2F9AB760-B122-49A5-8F13-7A796917FEDB}" destId="{9AA03665-B23A-4529-A545-9BB796CE0180}" srcOrd="1" destOrd="0" presId="urn:microsoft.com/office/officeart/2018/2/layout/IconVerticalSolidList"/>
    <dgm:cxn modelId="{F5DE15FA-04F3-4E0D-AA02-0B94FE6CA645}" type="presParOf" srcId="{2F9AB760-B122-49A5-8F13-7A796917FEDB}" destId="{2004A1DD-BF93-4293-92D3-F2CD48BE2143}" srcOrd="2" destOrd="0" presId="urn:microsoft.com/office/officeart/2018/2/layout/IconVerticalSolidList"/>
    <dgm:cxn modelId="{2545D8D4-D043-4F67-82A3-F606645EEB4A}" type="presParOf" srcId="{2F9AB760-B122-49A5-8F13-7A796917FEDB}" destId="{C90EDA19-3D4F-4920-B1FB-ACBB299832E0}" srcOrd="3" destOrd="0" presId="urn:microsoft.com/office/officeart/2018/2/layout/IconVerticalSolidList"/>
    <dgm:cxn modelId="{332F3024-AA92-4E26-BA3C-C4926EF6B3CC}" type="presParOf" srcId="{6139ED44-83B0-4728-BCE0-D11B0A72F7F1}" destId="{AC26B4C2-8C35-4840-B4DE-EA89D1CCCEEC}" srcOrd="1" destOrd="0" presId="urn:microsoft.com/office/officeart/2018/2/layout/IconVerticalSolidList"/>
    <dgm:cxn modelId="{E90F2DE6-AE5E-4361-9ED9-787AD8DF7848}" type="presParOf" srcId="{6139ED44-83B0-4728-BCE0-D11B0A72F7F1}" destId="{FB644578-A288-4A2E-A0A3-3874013AACBE}" srcOrd="2" destOrd="0" presId="urn:microsoft.com/office/officeart/2018/2/layout/IconVerticalSolidList"/>
    <dgm:cxn modelId="{93BCE1FF-18E8-4BCC-AB74-CB50398A90C9}" type="presParOf" srcId="{FB644578-A288-4A2E-A0A3-3874013AACBE}" destId="{67F179F2-E435-4CE4-8DC4-FB47F95E9BBF}" srcOrd="0" destOrd="0" presId="urn:microsoft.com/office/officeart/2018/2/layout/IconVerticalSolidList"/>
    <dgm:cxn modelId="{18E999EA-24AF-4EBB-878F-6E41E5E193EF}" type="presParOf" srcId="{FB644578-A288-4A2E-A0A3-3874013AACBE}" destId="{3E1931A2-D176-4F9C-A25B-CF4139DD83B4}" srcOrd="1" destOrd="0" presId="urn:microsoft.com/office/officeart/2018/2/layout/IconVerticalSolidList"/>
    <dgm:cxn modelId="{9D456AC2-4372-4830-9476-E1EEBE734CC9}" type="presParOf" srcId="{FB644578-A288-4A2E-A0A3-3874013AACBE}" destId="{BD58BE83-C7ED-4395-BA3A-2855035C283F}" srcOrd="2" destOrd="0" presId="urn:microsoft.com/office/officeart/2018/2/layout/IconVerticalSolidList"/>
    <dgm:cxn modelId="{FCA37662-E3A9-48F8-9960-E9916DF1373D}" type="presParOf" srcId="{FB644578-A288-4A2E-A0A3-3874013AACBE}" destId="{E17F43D8-A35A-491A-82C2-89117FDA2781}" srcOrd="3" destOrd="0" presId="urn:microsoft.com/office/officeart/2018/2/layout/IconVerticalSolidList"/>
    <dgm:cxn modelId="{641F8A2B-5B59-4C02-97D1-A389CB84BC68}" type="presParOf" srcId="{6139ED44-83B0-4728-BCE0-D11B0A72F7F1}" destId="{C13C0A93-06E8-4A8C-B10E-78E300904CD9}" srcOrd="3" destOrd="0" presId="urn:microsoft.com/office/officeart/2018/2/layout/IconVerticalSolidList"/>
    <dgm:cxn modelId="{A800918D-3A70-4832-A46A-EF52389D9746}" type="presParOf" srcId="{6139ED44-83B0-4728-BCE0-D11B0A72F7F1}" destId="{DFDBA10F-C8BC-4F97-BEEC-91E932531874}" srcOrd="4" destOrd="0" presId="urn:microsoft.com/office/officeart/2018/2/layout/IconVerticalSolidList"/>
    <dgm:cxn modelId="{FA9FA54F-7F22-4069-AC1B-9228BFB279F6}" type="presParOf" srcId="{DFDBA10F-C8BC-4F97-BEEC-91E932531874}" destId="{F23B5F33-1D9D-4CE3-95C8-AE7B34EB394F}" srcOrd="0" destOrd="0" presId="urn:microsoft.com/office/officeart/2018/2/layout/IconVerticalSolidList"/>
    <dgm:cxn modelId="{F7B79F9B-7239-4F6A-882C-746950A60148}" type="presParOf" srcId="{DFDBA10F-C8BC-4F97-BEEC-91E932531874}" destId="{72CD5F62-2705-47D3-B31F-E4047EE5E244}" srcOrd="1" destOrd="0" presId="urn:microsoft.com/office/officeart/2018/2/layout/IconVerticalSolidList"/>
    <dgm:cxn modelId="{7EC0C5A5-0878-4BC6-9556-11C777BA2927}" type="presParOf" srcId="{DFDBA10F-C8BC-4F97-BEEC-91E932531874}" destId="{3981DB1A-334A-406B-8F49-99167A371D9C}" srcOrd="2" destOrd="0" presId="urn:microsoft.com/office/officeart/2018/2/layout/IconVerticalSolidList"/>
    <dgm:cxn modelId="{1C906CF0-12A8-472D-B130-57196349A256}" type="presParOf" srcId="{DFDBA10F-C8BC-4F97-BEEC-91E932531874}" destId="{C0BBC3B1-9457-4470-BEF7-C42D2467F1A5}"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175426-7B5A-405D-8D85-B144E7B55D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4B6AAD0-BAD7-4AD0-894E-A91D139AD66B}">
      <dgm:prSet/>
      <dgm:spPr/>
      <dgm:t>
        <a:bodyPr/>
        <a:lstStyle/>
        <a:p>
          <a:r>
            <a:rPr lang="en-CA" dirty="0"/>
            <a:t>Using PAFT every other day on sweet peppers, cucumbers and tomatoes increased the yield by 30.05%, 37.1% and 13.2%</a:t>
          </a:r>
          <a:endParaRPr lang="en-US" dirty="0"/>
        </a:p>
      </dgm:t>
    </dgm:pt>
    <dgm:pt modelId="{17031B58-B4EC-44CA-91D2-2BC97AED493C}" type="parTrans" cxnId="{18D46F48-B78A-4F67-AE86-AA9EE422EC96}">
      <dgm:prSet/>
      <dgm:spPr/>
      <dgm:t>
        <a:bodyPr/>
        <a:lstStyle/>
        <a:p>
          <a:endParaRPr lang="en-US"/>
        </a:p>
      </dgm:t>
    </dgm:pt>
    <dgm:pt modelId="{2BD57410-4AEC-4822-9221-01A91BBCFEB9}" type="sibTrans" cxnId="{18D46F48-B78A-4F67-AE86-AA9EE422EC96}">
      <dgm:prSet/>
      <dgm:spPr/>
      <dgm:t>
        <a:bodyPr/>
        <a:lstStyle/>
        <a:p>
          <a:endParaRPr lang="en-US"/>
        </a:p>
      </dgm:t>
    </dgm:pt>
    <dgm:pt modelId="{9B0AAC21-38F2-4D44-AEEA-79AA89271B27}">
      <dgm:prSet/>
      <dgm:spPr/>
      <dgm:t>
        <a:bodyPr/>
        <a:lstStyle/>
        <a:p>
          <a:r>
            <a:rPr lang="en-CA"/>
            <a:t>Using PAFT the yield of lettuce, spinach, cotton, rice and wheat increased by 19.6%, 22.7%, 11.4%, 5.7% and 17%</a:t>
          </a:r>
          <a:endParaRPr lang="en-US"/>
        </a:p>
      </dgm:t>
    </dgm:pt>
    <dgm:pt modelId="{9D492D9F-0D0A-462F-94AF-00DA92C90610}" type="parTrans" cxnId="{2C70A848-DDE2-4430-8316-DB927F224077}">
      <dgm:prSet/>
      <dgm:spPr/>
      <dgm:t>
        <a:bodyPr/>
        <a:lstStyle/>
        <a:p>
          <a:endParaRPr lang="en-US"/>
        </a:p>
      </dgm:t>
    </dgm:pt>
    <dgm:pt modelId="{A9DDBC6F-57D4-4F47-B0E8-D4A84A6B5141}" type="sibTrans" cxnId="{2C70A848-DDE2-4430-8316-DB927F224077}">
      <dgm:prSet/>
      <dgm:spPr/>
      <dgm:t>
        <a:bodyPr/>
        <a:lstStyle/>
        <a:p>
          <a:endParaRPr lang="en-US"/>
        </a:p>
      </dgm:t>
    </dgm:pt>
    <dgm:pt modelId="{B9D6594A-F6B6-491E-8769-9D0114223C77}" type="pres">
      <dgm:prSet presAssocID="{48175426-7B5A-405D-8D85-B144E7B55D0A}" presName="root" presStyleCnt="0">
        <dgm:presLayoutVars>
          <dgm:dir/>
          <dgm:resizeHandles val="exact"/>
        </dgm:presLayoutVars>
      </dgm:prSet>
      <dgm:spPr/>
    </dgm:pt>
    <dgm:pt modelId="{90C8DC03-063F-4B68-B36A-9CBCF2FFA67E}" type="pres">
      <dgm:prSet presAssocID="{44B6AAD0-BAD7-4AD0-894E-A91D139AD66B}" presName="compNode" presStyleCnt="0"/>
      <dgm:spPr/>
    </dgm:pt>
    <dgm:pt modelId="{6AEAB09E-321B-45CA-A7C6-E788C62E2362}" type="pres">
      <dgm:prSet presAssocID="{44B6AAD0-BAD7-4AD0-894E-A91D139AD66B}" presName="bgRect" presStyleLbl="bgShp" presStyleIdx="0" presStyleCnt="2"/>
      <dgm:spPr/>
    </dgm:pt>
    <dgm:pt modelId="{452E2FB1-052C-415C-8FC9-065024591625}" type="pres">
      <dgm:prSet presAssocID="{44B6AAD0-BAD7-4AD0-894E-A91D139AD66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melon"/>
        </a:ext>
      </dgm:extLst>
    </dgm:pt>
    <dgm:pt modelId="{ECE02CCD-CAD2-40DC-844B-34BF0A136596}" type="pres">
      <dgm:prSet presAssocID="{44B6AAD0-BAD7-4AD0-894E-A91D139AD66B}" presName="spaceRect" presStyleCnt="0"/>
      <dgm:spPr/>
    </dgm:pt>
    <dgm:pt modelId="{814C0834-9837-48FD-9974-6867B0ECFFBD}" type="pres">
      <dgm:prSet presAssocID="{44B6AAD0-BAD7-4AD0-894E-A91D139AD66B}" presName="parTx" presStyleLbl="revTx" presStyleIdx="0" presStyleCnt="2">
        <dgm:presLayoutVars>
          <dgm:chMax val="0"/>
          <dgm:chPref val="0"/>
        </dgm:presLayoutVars>
      </dgm:prSet>
      <dgm:spPr/>
    </dgm:pt>
    <dgm:pt modelId="{D0392FDF-CBAA-4CBA-B913-9D47DB74A03C}" type="pres">
      <dgm:prSet presAssocID="{2BD57410-4AEC-4822-9221-01A91BBCFEB9}" presName="sibTrans" presStyleCnt="0"/>
      <dgm:spPr/>
    </dgm:pt>
    <dgm:pt modelId="{9875CE68-9EF8-42D4-987E-8BFC72584DFC}" type="pres">
      <dgm:prSet presAssocID="{9B0AAC21-38F2-4D44-AEEA-79AA89271B27}" presName="compNode" presStyleCnt="0"/>
      <dgm:spPr/>
    </dgm:pt>
    <dgm:pt modelId="{3DF8AD26-6A0C-4955-A068-2D33A5E6F5CE}" type="pres">
      <dgm:prSet presAssocID="{9B0AAC21-38F2-4D44-AEEA-79AA89271B27}" presName="bgRect" presStyleLbl="bgShp" presStyleIdx="1" presStyleCnt="2"/>
      <dgm:spPr/>
    </dgm:pt>
    <dgm:pt modelId="{61DEB8F4-2DEE-440E-9917-2336F668E2DA}" type="pres">
      <dgm:prSet presAssocID="{9B0AAC21-38F2-4D44-AEEA-79AA89271B2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pes"/>
        </a:ext>
      </dgm:extLst>
    </dgm:pt>
    <dgm:pt modelId="{8F9D89D9-F4EF-4497-AE0B-18C5EFFD718C}" type="pres">
      <dgm:prSet presAssocID="{9B0AAC21-38F2-4D44-AEEA-79AA89271B27}" presName="spaceRect" presStyleCnt="0"/>
      <dgm:spPr/>
    </dgm:pt>
    <dgm:pt modelId="{C33162C4-C509-4EB7-BDC7-F9CD8F30488D}" type="pres">
      <dgm:prSet presAssocID="{9B0AAC21-38F2-4D44-AEEA-79AA89271B27}" presName="parTx" presStyleLbl="revTx" presStyleIdx="1" presStyleCnt="2">
        <dgm:presLayoutVars>
          <dgm:chMax val="0"/>
          <dgm:chPref val="0"/>
        </dgm:presLayoutVars>
      </dgm:prSet>
      <dgm:spPr/>
    </dgm:pt>
  </dgm:ptLst>
  <dgm:cxnLst>
    <dgm:cxn modelId="{D94B7114-6C2B-46A5-91A3-5735C7902B38}" type="presOf" srcId="{48175426-7B5A-405D-8D85-B144E7B55D0A}" destId="{B9D6594A-F6B6-491E-8769-9D0114223C77}" srcOrd="0" destOrd="0" presId="urn:microsoft.com/office/officeart/2018/2/layout/IconVerticalSolidList"/>
    <dgm:cxn modelId="{60E9C01B-B6DE-4445-86C9-E5DAC29B0ABF}" type="presOf" srcId="{9B0AAC21-38F2-4D44-AEEA-79AA89271B27}" destId="{C33162C4-C509-4EB7-BDC7-F9CD8F30488D}" srcOrd="0" destOrd="0" presId="urn:microsoft.com/office/officeart/2018/2/layout/IconVerticalSolidList"/>
    <dgm:cxn modelId="{18D46F48-B78A-4F67-AE86-AA9EE422EC96}" srcId="{48175426-7B5A-405D-8D85-B144E7B55D0A}" destId="{44B6AAD0-BAD7-4AD0-894E-A91D139AD66B}" srcOrd="0" destOrd="0" parTransId="{17031B58-B4EC-44CA-91D2-2BC97AED493C}" sibTransId="{2BD57410-4AEC-4822-9221-01A91BBCFEB9}"/>
    <dgm:cxn modelId="{2C70A848-DDE2-4430-8316-DB927F224077}" srcId="{48175426-7B5A-405D-8D85-B144E7B55D0A}" destId="{9B0AAC21-38F2-4D44-AEEA-79AA89271B27}" srcOrd="1" destOrd="0" parTransId="{9D492D9F-0D0A-462F-94AF-00DA92C90610}" sibTransId="{A9DDBC6F-57D4-4F47-B0E8-D4A84A6B5141}"/>
    <dgm:cxn modelId="{313AF6CE-EBF2-4671-9973-C1728E7FA11A}" type="presOf" srcId="{44B6AAD0-BAD7-4AD0-894E-A91D139AD66B}" destId="{814C0834-9837-48FD-9974-6867B0ECFFBD}" srcOrd="0" destOrd="0" presId="urn:microsoft.com/office/officeart/2018/2/layout/IconVerticalSolidList"/>
    <dgm:cxn modelId="{C87D4AB2-FB95-4665-AAAC-3642EA6E566F}" type="presParOf" srcId="{B9D6594A-F6B6-491E-8769-9D0114223C77}" destId="{90C8DC03-063F-4B68-B36A-9CBCF2FFA67E}" srcOrd="0" destOrd="0" presId="urn:microsoft.com/office/officeart/2018/2/layout/IconVerticalSolidList"/>
    <dgm:cxn modelId="{A153A254-D33A-4706-9052-D520F352FB7B}" type="presParOf" srcId="{90C8DC03-063F-4B68-B36A-9CBCF2FFA67E}" destId="{6AEAB09E-321B-45CA-A7C6-E788C62E2362}" srcOrd="0" destOrd="0" presId="urn:microsoft.com/office/officeart/2018/2/layout/IconVerticalSolidList"/>
    <dgm:cxn modelId="{D2AB2BC5-E63B-4804-8B86-D3898D9DCB6C}" type="presParOf" srcId="{90C8DC03-063F-4B68-B36A-9CBCF2FFA67E}" destId="{452E2FB1-052C-415C-8FC9-065024591625}" srcOrd="1" destOrd="0" presId="urn:microsoft.com/office/officeart/2018/2/layout/IconVerticalSolidList"/>
    <dgm:cxn modelId="{43D25617-BE3C-4EC5-9B75-7652E8AD3248}" type="presParOf" srcId="{90C8DC03-063F-4B68-B36A-9CBCF2FFA67E}" destId="{ECE02CCD-CAD2-40DC-844B-34BF0A136596}" srcOrd="2" destOrd="0" presId="urn:microsoft.com/office/officeart/2018/2/layout/IconVerticalSolidList"/>
    <dgm:cxn modelId="{0B251E45-BEF1-4CE9-B625-B6AA74A28442}" type="presParOf" srcId="{90C8DC03-063F-4B68-B36A-9CBCF2FFA67E}" destId="{814C0834-9837-48FD-9974-6867B0ECFFBD}" srcOrd="3" destOrd="0" presId="urn:microsoft.com/office/officeart/2018/2/layout/IconVerticalSolidList"/>
    <dgm:cxn modelId="{EE7E04FE-2D32-42BB-A16B-85016A4205A3}" type="presParOf" srcId="{B9D6594A-F6B6-491E-8769-9D0114223C77}" destId="{D0392FDF-CBAA-4CBA-B913-9D47DB74A03C}" srcOrd="1" destOrd="0" presId="urn:microsoft.com/office/officeart/2018/2/layout/IconVerticalSolidList"/>
    <dgm:cxn modelId="{0A27DAA5-E08A-44FC-A2EF-EC6D580D6091}" type="presParOf" srcId="{B9D6594A-F6B6-491E-8769-9D0114223C77}" destId="{9875CE68-9EF8-42D4-987E-8BFC72584DFC}" srcOrd="2" destOrd="0" presId="urn:microsoft.com/office/officeart/2018/2/layout/IconVerticalSolidList"/>
    <dgm:cxn modelId="{00A51478-4AB0-48CB-B14A-D42EF46B4013}" type="presParOf" srcId="{9875CE68-9EF8-42D4-987E-8BFC72584DFC}" destId="{3DF8AD26-6A0C-4955-A068-2D33A5E6F5CE}" srcOrd="0" destOrd="0" presId="urn:microsoft.com/office/officeart/2018/2/layout/IconVerticalSolidList"/>
    <dgm:cxn modelId="{D8382824-5571-4B34-8319-760BCA810255}" type="presParOf" srcId="{9875CE68-9EF8-42D4-987E-8BFC72584DFC}" destId="{61DEB8F4-2DEE-440E-9917-2336F668E2DA}" srcOrd="1" destOrd="0" presId="urn:microsoft.com/office/officeart/2018/2/layout/IconVerticalSolidList"/>
    <dgm:cxn modelId="{4CFC679F-130E-4288-A787-884AA87E4F7B}" type="presParOf" srcId="{9875CE68-9EF8-42D4-987E-8BFC72584DFC}" destId="{8F9D89D9-F4EF-4497-AE0B-18C5EFFD718C}" srcOrd="2" destOrd="0" presId="urn:microsoft.com/office/officeart/2018/2/layout/IconVerticalSolidList"/>
    <dgm:cxn modelId="{774DE2FE-3E02-47EC-BE67-C33D1340CF54}" type="presParOf" srcId="{9875CE68-9EF8-42D4-987E-8BFC72584DFC}" destId="{C33162C4-C509-4EB7-BDC7-F9CD8F30488D}"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C4567-B155-48AB-A2F5-9AC195C92854}">
      <dsp:nvSpPr>
        <dsp:cNvPr id="0" name=""/>
        <dsp:cNvSpPr/>
      </dsp:nvSpPr>
      <dsp:spPr>
        <a:xfrm>
          <a:off x="0" y="607"/>
          <a:ext cx="6628804" cy="14223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A03665-B23A-4529-A545-9BB796CE0180}">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0EDA19-3D4F-4920-B1FB-ACBB299832E0}">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933450">
            <a:lnSpc>
              <a:spcPct val="90000"/>
            </a:lnSpc>
            <a:spcBef>
              <a:spcPct val="0"/>
            </a:spcBef>
            <a:spcAft>
              <a:spcPct val="35000"/>
            </a:spcAft>
            <a:buNone/>
          </a:pPr>
          <a:r>
            <a:rPr lang="en-US" sz="2100" kern="1200"/>
            <a:t>PAFT boosts the immune system of plants</a:t>
          </a:r>
        </a:p>
      </dsp:txBody>
      <dsp:txXfrm>
        <a:off x="1642860" y="607"/>
        <a:ext cx="4985943" cy="1422390"/>
      </dsp:txXfrm>
    </dsp:sp>
    <dsp:sp modelId="{67F179F2-E435-4CE4-8DC4-FB47F95E9BBF}">
      <dsp:nvSpPr>
        <dsp:cNvPr id="0" name=""/>
        <dsp:cNvSpPr/>
      </dsp:nvSpPr>
      <dsp:spPr>
        <a:xfrm>
          <a:off x="0" y="1778595"/>
          <a:ext cx="6628804" cy="14223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931A2-D176-4F9C-A25B-CF4139DD83B4}">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7F43D8-A35A-491A-82C2-89117FDA2781}">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933450">
            <a:lnSpc>
              <a:spcPct val="90000"/>
            </a:lnSpc>
            <a:spcBef>
              <a:spcPct val="0"/>
            </a:spcBef>
            <a:spcAft>
              <a:spcPct val="35000"/>
            </a:spcAft>
            <a:buNone/>
          </a:pPr>
          <a:r>
            <a:rPr lang="en-CA" sz="2100" kern="1200"/>
            <a:t>Tomatoes using PAFT decreased diseases such as spider mites, aphids, gray mold, late blight and virus disease by 6%, 8%, 9%, 11% and 8%</a:t>
          </a:r>
          <a:endParaRPr lang="en-US" sz="2100" kern="1200"/>
        </a:p>
      </dsp:txBody>
      <dsp:txXfrm>
        <a:off x="1642860" y="1778595"/>
        <a:ext cx="4985943" cy="1422390"/>
      </dsp:txXfrm>
    </dsp:sp>
    <dsp:sp modelId="{F23B5F33-1D9D-4CE3-95C8-AE7B34EB394F}">
      <dsp:nvSpPr>
        <dsp:cNvPr id="0" name=""/>
        <dsp:cNvSpPr/>
      </dsp:nvSpPr>
      <dsp:spPr>
        <a:xfrm>
          <a:off x="0" y="3556583"/>
          <a:ext cx="6628804" cy="14223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D5F62-2705-47D3-B31F-E4047EE5E244}">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BBC3B1-9457-4470-BEF7-C42D2467F1A5}">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933450">
            <a:lnSpc>
              <a:spcPct val="90000"/>
            </a:lnSpc>
            <a:spcBef>
              <a:spcPct val="0"/>
            </a:spcBef>
            <a:spcAft>
              <a:spcPct val="35000"/>
            </a:spcAft>
            <a:buNone/>
          </a:pPr>
          <a:r>
            <a:rPr lang="en-CA" sz="2100" kern="1200"/>
            <a:t>Sheath blight of rice using PAFT was reduced by 50%</a:t>
          </a:r>
          <a:endParaRPr lang="en-US" sz="2100" kern="1200"/>
        </a:p>
      </dsp:txBody>
      <dsp:txXfrm>
        <a:off x="1642860" y="3556583"/>
        <a:ext cx="4985943" cy="1422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AB09E-321B-45CA-A7C6-E788C62E2362}">
      <dsp:nvSpPr>
        <dsp:cNvPr id="0" name=""/>
        <dsp:cNvSpPr/>
      </dsp:nvSpPr>
      <dsp:spPr>
        <a:xfrm>
          <a:off x="0" y="809181"/>
          <a:ext cx="6628804" cy="14938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2E2FB1-052C-415C-8FC9-065024591625}">
      <dsp:nvSpPr>
        <dsp:cNvPr id="0" name=""/>
        <dsp:cNvSpPr/>
      </dsp:nvSpPr>
      <dsp:spPr>
        <a:xfrm>
          <a:off x="451896" y="1145303"/>
          <a:ext cx="821630" cy="821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4C0834-9837-48FD-9974-6867B0ECFFBD}">
      <dsp:nvSpPr>
        <dsp:cNvPr id="0" name=""/>
        <dsp:cNvSpPr/>
      </dsp:nvSpPr>
      <dsp:spPr>
        <a:xfrm>
          <a:off x="1725424" y="809181"/>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977900">
            <a:lnSpc>
              <a:spcPct val="90000"/>
            </a:lnSpc>
            <a:spcBef>
              <a:spcPct val="0"/>
            </a:spcBef>
            <a:spcAft>
              <a:spcPct val="35000"/>
            </a:spcAft>
            <a:buNone/>
          </a:pPr>
          <a:r>
            <a:rPr lang="en-CA" sz="2200" kern="1200" dirty="0"/>
            <a:t>Using PAFT every other day on sweet peppers, cucumbers and tomatoes increased the yield by 30.05%, 37.1% and 13.2%</a:t>
          </a:r>
          <a:endParaRPr lang="en-US" sz="2200" kern="1200" dirty="0"/>
        </a:p>
      </dsp:txBody>
      <dsp:txXfrm>
        <a:off x="1725424" y="809181"/>
        <a:ext cx="4903379" cy="1493874"/>
      </dsp:txXfrm>
    </dsp:sp>
    <dsp:sp modelId="{3DF8AD26-6A0C-4955-A068-2D33A5E6F5CE}">
      <dsp:nvSpPr>
        <dsp:cNvPr id="0" name=""/>
        <dsp:cNvSpPr/>
      </dsp:nvSpPr>
      <dsp:spPr>
        <a:xfrm>
          <a:off x="0" y="2676524"/>
          <a:ext cx="6628804" cy="149387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EB8F4-2DEE-440E-9917-2336F668E2DA}">
      <dsp:nvSpPr>
        <dsp:cNvPr id="0" name=""/>
        <dsp:cNvSpPr/>
      </dsp:nvSpPr>
      <dsp:spPr>
        <a:xfrm>
          <a:off x="451896" y="3012646"/>
          <a:ext cx="821630" cy="821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3162C4-C509-4EB7-BDC7-F9CD8F30488D}">
      <dsp:nvSpPr>
        <dsp:cNvPr id="0" name=""/>
        <dsp:cNvSpPr/>
      </dsp:nvSpPr>
      <dsp:spPr>
        <a:xfrm>
          <a:off x="1725424" y="2676524"/>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977900">
            <a:lnSpc>
              <a:spcPct val="90000"/>
            </a:lnSpc>
            <a:spcBef>
              <a:spcPct val="0"/>
            </a:spcBef>
            <a:spcAft>
              <a:spcPct val="35000"/>
            </a:spcAft>
            <a:buNone/>
          </a:pPr>
          <a:r>
            <a:rPr lang="en-CA" sz="2200" kern="1200"/>
            <a:t>Using PAFT the yield of lettuce, spinach, cotton, rice and wheat increased by 19.6%, 22.7%, 11.4%, 5.7% and 17%</a:t>
          </a:r>
          <a:endParaRPr lang="en-US" sz="2200" kern="1200"/>
        </a:p>
      </dsp:txBody>
      <dsp:txXfrm>
        <a:off x="1725424" y="2676524"/>
        <a:ext cx="4903379" cy="14938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FE630-BC57-B14B-A804-2384B131C8D2}" type="datetimeFigureOut">
              <a:rPr lang="en-US" smtClean="0"/>
              <a:t>6/5/20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725EC-7603-EE49-80DA-3027AE25A004}" type="slidenum">
              <a:rPr lang="en-US" smtClean="0"/>
              <a:t>‹#›</a:t>
            </a:fld>
            <a:endParaRPr lang="en-US"/>
          </a:p>
        </p:txBody>
      </p:sp>
    </p:spTree>
    <p:extLst>
      <p:ext uri="{BB962C8B-B14F-4D97-AF65-F5344CB8AC3E}">
        <p14:creationId xmlns:p14="http://schemas.microsoft.com/office/powerpoint/2010/main" val="295242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the sound in your house could be affecting the growth of your plants? My name is Hailey Stewart and welcome to my Talon talk</a:t>
            </a:r>
          </a:p>
        </p:txBody>
      </p:sp>
      <p:sp>
        <p:nvSpPr>
          <p:cNvPr id="4" name="Slide Number Placeholder 3"/>
          <p:cNvSpPr>
            <a:spLocks noGrp="1"/>
          </p:cNvSpPr>
          <p:nvPr>
            <p:ph type="sldNum" sz="quarter" idx="5"/>
          </p:nvPr>
        </p:nvSpPr>
        <p:spPr/>
        <p:txBody>
          <a:bodyPr/>
          <a:lstStyle/>
          <a:p>
            <a:fld id="{2D7725EC-7603-EE49-80DA-3027AE25A004}" type="slidenum">
              <a:rPr lang="en-US" smtClean="0"/>
              <a:t>1</a:t>
            </a:fld>
            <a:endParaRPr lang="en-US"/>
          </a:p>
        </p:txBody>
      </p:sp>
    </p:spTree>
    <p:extLst>
      <p:ext uri="{BB962C8B-B14F-4D97-AF65-F5344CB8AC3E}">
        <p14:creationId xmlns:p14="http://schemas.microsoft.com/office/powerpoint/2010/main" val="364450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stated in the video and shown in this diagram plants grow towards sound. In the universities case the peas grow towards the sound of water and in this study done with a group of </a:t>
            </a:r>
            <a:r>
              <a:rPr lang="en-US" dirty="0" err="1"/>
              <a:t>zea</a:t>
            </a:r>
            <a:r>
              <a:rPr lang="en-US" dirty="0"/>
              <a:t> mays the seedlings clearly bend towards the sound source coming from the white arrow. This indicates that plants can hear sound and use it as a way of establishing where their roots need to form in order to reach a water source</a:t>
            </a:r>
          </a:p>
        </p:txBody>
      </p:sp>
      <p:sp>
        <p:nvSpPr>
          <p:cNvPr id="4" name="Slide Number Placeholder 3"/>
          <p:cNvSpPr>
            <a:spLocks noGrp="1"/>
          </p:cNvSpPr>
          <p:nvPr>
            <p:ph type="sldNum" sz="quarter" idx="5"/>
          </p:nvPr>
        </p:nvSpPr>
        <p:spPr/>
        <p:txBody>
          <a:bodyPr/>
          <a:lstStyle/>
          <a:p>
            <a:fld id="{2D7725EC-7603-EE49-80DA-3027AE25A004}" type="slidenum">
              <a:rPr lang="en-US" smtClean="0"/>
              <a:t>3</a:t>
            </a:fld>
            <a:endParaRPr lang="en-US"/>
          </a:p>
        </p:txBody>
      </p:sp>
    </p:spTree>
    <p:extLst>
      <p:ext uri="{BB962C8B-B14F-4D97-AF65-F5344CB8AC3E}">
        <p14:creationId xmlns:p14="http://schemas.microsoft.com/office/powerpoint/2010/main" val="351848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does sound effect where the plant roots travel it also effects many other characteristics of the plant. Plant acoustic frequency technology of PAFT is proven to improve cell division, increase stress tolerance during drought, delays ripening of product, increase the production of beneficial hormones and enzymes, increase the production of sugars and proteins and speeds up photosynthesis. Improved cell division and increased photosynthesis can speed up the growth of plants and the delayed ripening of some products both of which could be very useful in the food industry as it speeds up the production of food at delayed ripening could eliminate the need for some GMOs</a:t>
            </a:r>
          </a:p>
        </p:txBody>
      </p:sp>
      <p:sp>
        <p:nvSpPr>
          <p:cNvPr id="4" name="Slide Number Placeholder 3"/>
          <p:cNvSpPr>
            <a:spLocks noGrp="1"/>
          </p:cNvSpPr>
          <p:nvPr>
            <p:ph type="sldNum" sz="quarter" idx="5"/>
          </p:nvPr>
        </p:nvSpPr>
        <p:spPr/>
        <p:txBody>
          <a:bodyPr/>
          <a:lstStyle/>
          <a:p>
            <a:fld id="{2D7725EC-7603-EE49-80DA-3027AE25A004}" type="slidenum">
              <a:rPr lang="en-US" smtClean="0"/>
              <a:t>4</a:t>
            </a:fld>
            <a:endParaRPr lang="en-US"/>
          </a:p>
        </p:txBody>
      </p:sp>
    </p:spTree>
    <p:extLst>
      <p:ext uri="{BB962C8B-B14F-4D97-AF65-F5344CB8AC3E}">
        <p14:creationId xmlns:p14="http://schemas.microsoft.com/office/powerpoint/2010/main" val="208657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PAFT is also proven to boost the immune </a:t>
            </a:r>
            <a:r>
              <a:rPr lang="en-US" dirty="0" err="1"/>
              <a:t>symstem</a:t>
            </a:r>
            <a:r>
              <a:rPr lang="en-US" dirty="0"/>
              <a:t> of plants. Tomatoes that used PAFT decreased in diseases such as spider mites, aphids, gray mold, late blight and virus disease by 6%,8%,11% and 8% respectively. Spider mites and aphids both infect the plant by </a:t>
            </a:r>
            <a:r>
              <a:rPr lang="en-US" dirty="0" err="1"/>
              <a:t>peircing</a:t>
            </a:r>
            <a:r>
              <a:rPr lang="en-US" dirty="0"/>
              <a:t> leaves and sucking sap to feed themselves and can kill plants. Gray mold and late blight, another kind of mold, both weaken the plant and reduce the output of vegetation. The reduction of these infections also contribute to healthier plants that produce more product. Sheath blight of rice using PAFT was reduced by 50%. Sheath blight can decrease a </a:t>
            </a:r>
            <a:r>
              <a:rPr lang="en-US" dirty="0" err="1"/>
              <a:t>yeild</a:t>
            </a:r>
            <a:r>
              <a:rPr lang="en-US" dirty="0"/>
              <a:t> by up to 50% so the prevention of this virus would also majorly boost a </a:t>
            </a:r>
            <a:r>
              <a:rPr lang="en-US" dirty="0" err="1"/>
              <a:t>yeild</a:t>
            </a:r>
            <a:r>
              <a:rPr lang="en-US" dirty="0"/>
              <a:t> making more food available for </a:t>
            </a:r>
            <a:r>
              <a:rPr lang="en-US" dirty="0" err="1"/>
              <a:t>consuption</a:t>
            </a:r>
            <a:r>
              <a:rPr lang="en-US" dirty="0"/>
              <a:t> or sale. </a:t>
            </a:r>
          </a:p>
        </p:txBody>
      </p:sp>
      <p:sp>
        <p:nvSpPr>
          <p:cNvPr id="4" name="Slide Number Placeholder 3"/>
          <p:cNvSpPr>
            <a:spLocks noGrp="1"/>
          </p:cNvSpPr>
          <p:nvPr>
            <p:ph type="sldNum" sz="quarter" idx="5"/>
          </p:nvPr>
        </p:nvSpPr>
        <p:spPr/>
        <p:txBody>
          <a:bodyPr/>
          <a:lstStyle/>
          <a:p>
            <a:fld id="{2D7725EC-7603-EE49-80DA-3027AE25A004}" type="slidenum">
              <a:rPr lang="en-US" smtClean="0"/>
              <a:t>5</a:t>
            </a:fld>
            <a:endParaRPr lang="en-US"/>
          </a:p>
        </p:txBody>
      </p:sp>
    </p:spTree>
    <p:extLst>
      <p:ext uri="{BB962C8B-B14F-4D97-AF65-F5344CB8AC3E}">
        <p14:creationId xmlns:p14="http://schemas.microsoft.com/office/powerpoint/2010/main" val="272788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on the slide is a chart of different tests done with sound on different plants. They were all exposed to specific frequencies of sound played for different exposure periods. Certain plants do best with certain tones while some tones could do damage to a plant so experiments used tones that best fit each plant species. The implementation of these sounds increased the yields of wheat, tomatoes, sweet peppers, spinach, rice, lettuce, cucumber and cotton. These sound tests also included other improvements on certain plants such as increased photosynthesis, delayed ripening, changes in genes and hormones and tolerance to stress.</a:t>
            </a:r>
          </a:p>
        </p:txBody>
      </p:sp>
      <p:sp>
        <p:nvSpPr>
          <p:cNvPr id="4" name="Slide Number Placeholder 3"/>
          <p:cNvSpPr>
            <a:spLocks noGrp="1"/>
          </p:cNvSpPr>
          <p:nvPr>
            <p:ph type="sldNum" sz="quarter" idx="5"/>
          </p:nvPr>
        </p:nvSpPr>
        <p:spPr/>
        <p:txBody>
          <a:bodyPr/>
          <a:lstStyle/>
          <a:p>
            <a:fld id="{2D7725EC-7603-EE49-80DA-3027AE25A004}" type="slidenum">
              <a:rPr lang="en-US" smtClean="0"/>
              <a:t>6</a:t>
            </a:fld>
            <a:endParaRPr lang="en-US"/>
          </a:p>
        </p:txBody>
      </p:sp>
    </p:spTree>
    <p:extLst>
      <p:ext uri="{BB962C8B-B14F-4D97-AF65-F5344CB8AC3E}">
        <p14:creationId xmlns:p14="http://schemas.microsoft.com/office/powerpoint/2010/main" val="132359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benefit of PAFT is the increase in yield. A yield is the amount of product produced by a plant like fruits or vegetables. An experiment was done using PAFT exposing sweet peppers, cucumbers and tomatoes every other day to 0.1-1kHz for 3 hours and this increased their </a:t>
            </a:r>
            <a:r>
              <a:rPr lang="en-US" dirty="0" err="1"/>
              <a:t>yeilds</a:t>
            </a:r>
            <a:r>
              <a:rPr lang="en-US" dirty="0"/>
              <a:t> by 30%, 37.1% and 13.2%. The same experiment was done on lettuce, spinach, cotton, rice and wheat as well and their </a:t>
            </a:r>
            <a:r>
              <a:rPr lang="en-US" dirty="0" err="1"/>
              <a:t>yeilds</a:t>
            </a:r>
            <a:r>
              <a:rPr lang="en-US" dirty="0"/>
              <a:t> increased by 19.6%, 22.7%, 11.4%, 5.7% and 17%. Just by exposing these different plants to sound they increased production by up to almost 40%. </a:t>
            </a:r>
          </a:p>
        </p:txBody>
      </p:sp>
      <p:sp>
        <p:nvSpPr>
          <p:cNvPr id="4" name="Slide Number Placeholder 3"/>
          <p:cNvSpPr>
            <a:spLocks noGrp="1"/>
          </p:cNvSpPr>
          <p:nvPr>
            <p:ph type="sldNum" sz="quarter" idx="5"/>
          </p:nvPr>
        </p:nvSpPr>
        <p:spPr/>
        <p:txBody>
          <a:bodyPr/>
          <a:lstStyle/>
          <a:p>
            <a:fld id="{2D7725EC-7603-EE49-80DA-3027AE25A004}" type="slidenum">
              <a:rPr lang="en-US" smtClean="0"/>
              <a:t>7</a:t>
            </a:fld>
            <a:endParaRPr lang="en-US"/>
          </a:p>
        </p:txBody>
      </p:sp>
    </p:spTree>
    <p:extLst>
      <p:ext uri="{BB962C8B-B14F-4D97-AF65-F5344CB8AC3E}">
        <p14:creationId xmlns:p14="http://schemas.microsoft.com/office/powerpoint/2010/main" val="295565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you care. Sound therapy provides a natural way to increase a yield and delay ripening without having to use GMOs which would make it doable at home. Sound therapy naturally prevents pests and diseases without having to use pesticides. It can make plants more tolerant to some stress. It speeds up the growth process. And the biggest benefit is it </a:t>
            </a:r>
            <a:r>
              <a:rPr lang="en-US" dirty="0" err="1"/>
              <a:t>incresases</a:t>
            </a:r>
            <a:r>
              <a:rPr lang="en-US" dirty="0"/>
              <a:t> the </a:t>
            </a:r>
            <a:r>
              <a:rPr lang="en-US" dirty="0" err="1"/>
              <a:t>ammount</a:t>
            </a:r>
            <a:r>
              <a:rPr lang="en-US" dirty="0"/>
              <a:t> of food produced with an up to 40% increase.</a:t>
            </a:r>
          </a:p>
        </p:txBody>
      </p:sp>
      <p:sp>
        <p:nvSpPr>
          <p:cNvPr id="4" name="Slide Number Placeholder 3"/>
          <p:cNvSpPr>
            <a:spLocks noGrp="1"/>
          </p:cNvSpPr>
          <p:nvPr>
            <p:ph type="sldNum" sz="quarter" idx="5"/>
          </p:nvPr>
        </p:nvSpPr>
        <p:spPr/>
        <p:txBody>
          <a:bodyPr/>
          <a:lstStyle/>
          <a:p>
            <a:fld id="{2D7725EC-7603-EE49-80DA-3027AE25A004}" type="slidenum">
              <a:rPr lang="en-US" smtClean="0"/>
              <a:t>8</a:t>
            </a:fld>
            <a:endParaRPr lang="en-US"/>
          </a:p>
        </p:txBody>
      </p:sp>
    </p:spTree>
    <p:extLst>
      <p:ext uri="{BB962C8B-B14F-4D97-AF65-F5344CB8AC3E}">
        <p14:creationId xmlns:p14="http://schemas.microsoft.com/office/powerpoint/2010/main" val="416722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6/5/20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1.png"/><Relationship Id="rId2" Type="http://schemas.openxmlformats.org/officeDocument/2006/relationships/video" Target="https://www.youtube.com/embed/B2kDa6GnLjc?feature=oembed" TargetMode="Externa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6.xml"/><Relationship Id="rId4" Type="http://schemas.openxmlformats.org/officeDocument/2006/relationships/audio" Target="../media/media2.m4a"/></Relationships>
</file>

<file path=ppt/slides/_rels/slide3.xml.rels><?xml version="1.0" encoding="UTF-8" standalone="yes"?>
<Relationships xmlns="http://schemas.openxmlformats.org/package/2006/relationships"><Relationship Id="rId8" Type="http://schemas.openxmlformats.org/officeDocument/2006/relationships/image" Target="file:////var/folders/qv/k1hls7d93hz6kkhtjqh4dwmw0000gn/T/com.microsoft.Word/WebArchiveCopyPasteTempFiles/page3image1273013760" TargetMode="External"/><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file:////var/folders/qv/k1hls7d93hz6kkhtjqh4dwmw0000gn/T/com.microsoft.Word/WebArchiveCopyPasteTempFiles/fpls-09-00025-g002.jpg" TargetMode="External"/><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file:////var/folders/qv/k1hls7d93hz6kkhtjqh4dwmw0000gn/T/com.microsoft.Word/WebArchiveCopyPasteTempFiles/fpls-09-00025-t001.jpg" TargetMode="External"/><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png"/><Relationship Id="rId4" Type="http://schemas.openxmlformats.org/officeDocument/2006/relationships/notesSlide" Target="../notesSlides/notesSlide6.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7A4E-59B0-8C45-ACD3-3FA3BB9E579D}"/>
              </a:ext>
            </a:extLst>
          </p:cNvPr>
          <p:cNvSpPr>
            <a:spLocks noGrp="1"/>
          </p:cNvSpPr>
          <p:nvPr>
            <p:ph type="ctrTitle"/>
          </p:nvPr>
        </p:nvSpPr>
        <p:spPr/>
        <p:txBody>
          <a:bodyPr/>
          <a:lstStyle/>
          <a:p>
            <a:r>
              <a:rPr lang="en-US" dirty="0"/>
              <a:t>How does sound affect plant growth</a:t>
            </a:r>
          </a:p>
        </p:txBody>
      </p:sp>
      <p:sp>
        <p:nvSpPr>
          <p:cNvPr id="3" name="Subtitle 2">
            <a:extLst>
              <a:ext uri="{FF2B5EF4-FFF2-40B4-BE49-F238E27FC236}">
                <a16:creationId xmlns:a16="http://schemas.microsoft.com/office/drawing/2014/main" id="{F8F8AF10-724A-A64D-BA4F-5B6563488E2C}"/>
              </a:ext>
            </a:extLst>
          </p:cNvPr>
          <p:cNvSpPr>
            <a:spLocks noGrp="1"/>
          </p:cNvSpPr>
          <p:nvPr>
            <p:ph type="subTitle" idx="1"/>
          </p:nvPr>
        </p:nvSpPr>
        <p:spPr/>
        <p:txBody>
          <a:bodyPr/>
          <a:lstStyle/>
          <a:p>
            <a:r>
              <a:rPr lang="en-US" dirty="0"/>
              <a:t>By: Hailey Stewart</a:t>
            </a:r>
          </a:p>
        </p:txBody>
      </p:sp>
      <p:pic>
        <p:nvPicPr>
          <p:cNvPr id="5" name="Audio 4">
            <a:hlinkClick r:id="" action="ppaction://media"/>
            <a:extLst>
              <a:ext uri="{FF2B5EF4-FFF2-40B4-BE49-F238E27FC236}">
                <a16:creationId xmlns:a16="http://schemas.microsoft.com/office/drawing/2014/main" id="{321AA103-A242-3D41-8EC5-963C4C9D8B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99553979"/>
      </p:ext>
    </p:extLst>
  </p:cSld>
  <p:clrMapOvr>
    <a:masterClrMapping/>
  </p:clrMapOvr>
  <mc:AlternateContent xmlns:mc="http://schemas.openxmlformats.org/markup-compatibility/2006">
    <mc:Choice xmlns:p14="http://schemas.microsoft.com/office/powerpoint/2010/main" Requires="p14">
      <p:transition spd="slow" p14:dur="2000" advTm="8521"/>
    </mc:Choice>
    <mc:Fallback>
      <p:transition spd="slow" advTm="8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3" name="Straight Connector 4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ADE20ED-052C-454C-9C0A-92CC72A5519A}"/>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a:solidFill>
                  <a:schemeClr val="accent1"/>
                </a:solidFill>
                <a:latin typeface="+mj-lt"/>
                <a:ea typeface="+mj-ea"/>
                <a:cs typeface="+mj-cs"/>
              </a:rPr>
              <a:t>Can Plants Hear?</a:t>
            </a:r>
          </a:p>
        </p:txBody>
      </p:sp>
      <p:sp>
        <p:nvSpPr>
          <p:cNvPr id="54" name="Isosceles Triangle 53">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Online Media 2" descr="Study reveals plants can hear">
            <a:hlinkClick r:id="" action="ppaction://media"/>
            <a:extLst>
              <a:ext uri="{FF2B5EF4-FFF2-40B4-BE49-F238E27FC236}">
                <a16:creationId xmlns:a16="http://schemas.microsoft.com/office/drawing/2014/main" id="{FE239EA0-DBFE-7E4C-89D8-5AA46B645102}"/>
              </a:ext>
            </a:extLst>
          </p:cNvPr>
          <p:cNvPicPr>
            <a:picLocks noRot="1" noChangeAspect="1"/>
          </p:cNvPicPr>
          <p:nvPr>
            <a:videoFile r:link="rId2"/>
          </p:nvPr>
        </p:nvPicPr>
        <p:blipFill>
          <a:blip r:embed="rId6"/>
          <a:stretch>
            <a:fillRect/>
          </a:stretch>
        </p:blipFill>
        <p:spPr>
          <a:xfrm>
            <a:off x="888603" y="2054432"/>
            <a:ext cx="4887354" cy="2749135"/>
          </a:xfrm>
          <a:prstGeom prst="rect">
            <a:avLst/>
          </a:prstGeom>
        </p:spPr>
      </p:pic>
      <p:pic>
        <p:nvPicPr>
          <p:cNvPr id="5" name="Audio 4">
            <a:hlinkClick r:id="" action="ppaction://media"/>
            <a:extLst>
              <a:ext uri="{FF2B5EF4-FFF2-40B4-BE49-F238E27FC236}">
                <a16:creationId xmlns:a16="http://schemas.microsoft.com/office/drawing/2014/main" id="{5829D7C0-F584-3A4C-9ACB-E91123EFA108}"/>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733061464"/>
      </p:ext>
    </p:extLst>
  </p:cSld>
  <p:clrMapOvr>
    <a:masterClrMapping/>
  </p:clrMapOvr>
  <mc:AlternateContent xmlns:mc="http://schemas.openxmlformats.org/markup-compatibility/2006">
    <mc:Choice xmlns:p14="http://schemas.microsoft.com/office/powerpoint/2010/main" Requires="p14">
      <p:transition spd="slow" p14:dur="2000" advTm="108974"/>
    </mc:Choice>
    <mc:Fallback>
      <p:transition spd="slow" advTm="108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107763" objId="3"/>
        <p14:pauseEvt time="108974" objId="3"/>
        <p14:seekEvt time="108974" objId="3" seek="1192"/>
        <p14:resumeEvt time="108974" objId="3"/>
        <p14:stopEvt time="108974"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193D-57E3-B847-944E-FB358BF3F3F3}"/>
              </a:ext>
            </a:extLst>
          </p:cNvPr>
          <p:cNvSpPr>
            <a:spLocks noGrp="1"/>
          </p:cNvSpPr>
          <p:nvPr>
            <p:ph type="ctrTitle"/>
          </p:nvPr>
        </p:nvSpPr>
        <p:spPr>
          <a:xfrm>
            <a:off x="985968" y="4473225"/>
            <a:ext cx="8288035" cy="1095059"/>
          </a:xfrm>
        </p:spPr>
        <p:txBody>
          <a:bodyPr>
            <a:normAutofit/>
          </a:bodyPr>
          <a:lstStyle/>
          <a:p>
            <a:pPr algn="ctr"/>
            <a:r>
              <a:rPr lang="en-US" sz="4800" dirty="0"/>
              <a:t>Plants can hear sound?</a:t>
            </a:r>
          </a:p>
        </p:txBody>
      </p:sp>
      <p:sp>
        <p:nvSpPr>
          <p:cNvPr id="3" name="Subtitle 2">
            <a:extLst>
              <a:ext uri="{FF2B5EF4-FFF2-40B4-BE49-F238E27FC236}">
                <a16:creationId xmlns:a16="http://schemas.microsoft.com/office/drawing/2014/main" id="{4FBC71EB-79DF-A444-B566-285F6EF19223}"/>
              </a:ext>
            </a:extLst>
          </p:cNvPr>
          <p:cNvSpPr>
            <a:spLocks noGrp="1"/>
          </p:cNvSpPr>
          <p:nvPr>
            <p:ph type="subTitle" idx="1"/>
          </p:nvPr>
        </p:nvSpPr>
        <p:spPr>
          <a:xfrm>
            <a:off x="985968" y="5569874"/>
            <a:ext cx="8288035" cy="471488"/>
          </a:xfrm>
        </p:spPr>
        <p:txBody>
          <a:bodyPr>
            <a:normAutofit/>
          </a:bodyPr>
          <a:lstStyle/>
          <a:p>
            <a:pPr marL="285750" indent="-285750" algn="ctr">
              <a:buFont typeface="Arial" panose="020B0604020202020204" pitchFamily="34" charset="0"/>
              <a:buChar char="•"/>
            </a:pPr>
            <a:endParaRPr lang="en-US"/>
          </a:p>
        </p:txBody>
      </p:sp>
      <p:pic>
        <p:nvPicPr>
          <p:cNvPr id="7" name="Graphic 6" descr="Succulent">
            <a:extLst>
              <a:ext uri="{FF2B5EF4-FFF2-40B4-BE49-F238E27FC236}">
                <a16:creationId xmlns:a16="http://schemas.microsoft.com/office/drawing/2014/main" id="{A8E02D7F-C2CB-4789-922D-5ECCC32037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1955" y="934221"/>
            <a:ext cx="3317736" cy="3317736"/>
          </a:xfrm>
          <a:prstGeom prst="rect">
            <a:avLst/>
          </a:prstGeom>
        </p:spPr>
      </p:pic>
      <p:pic>
        <p:nvPicPr>
          <p:cNvPr id="1025" name="Picture 7" descr="page3image1273013760">
            <a:extLst>
              <a:ext uri="{FF2B5EF4-FFF2-40B4-BE49-F238E27FC236}">
                <a16:creationId xmlns:a16="http://schemas.microsoft.com/office/drawing/2014/main" id="{1FDA427B-310E-784B-97F0-3AC91208C27E}"/>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tretch>
            <a:fillRect/>
          </a:stretch>
        </p:blipFill>
        <p:spPr bwMode="auto">
          <a:xfrm>
            <a:off x="5244284" y="1222985"/>
            <a:ext cx="4029717" cy="27402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2E65F4F-F082-0740-9327-EDEEFCDA244D}"/>
              </a:ext>
            </a:extLst>
          </p:cNvPr>
          <p:cNvSpPr>
            <a:spLocks noChangeArrowheads="1"/>
          </p:cNvSpPr>
          <p:nvPr/>
        </p:nvSpPr>
        <p:spPr bwMode="auto">
          <a:xfrm>
            <a:off x="4654296" y="3174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Audio 4">
            <a:hlinkClick r:id="" action="ppaction://media"/>
            <a:extLst>
              <a:ext uri="{FF2B5EF4-FFF2-40B4-BE49-F238E27FC236}">
                <a16:creationId xmlns:a16="http://schemas.microsoft.com/office/drawing/2014/main" id="{00E4AC07-0AB6-4641-93A4-921DCB43820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148070754"/>
      </p:ext>
    </p:extLst>
  </p:cSld>
  <p:clrMapOvr>
    <a:masterClrMapping/>
  </p:clrMapOvr>
  <mc:AlternateContent xmlns:mc="http://schemas.openxmlformats.org/markup-compatibility/2006">
    <mc:Choice xmlns:p14="http://schemas.microsoft.com/office/powerpoint/2010/main" Requires="p14">
      <p:transition spd="slow" p14:dur="2000" advTm="28856"/>
    </mc:Choice>
    <mc:Fallback>
      <p:transition spd="slow" advTm="28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8636-D9A3-124B-A1D0-6E549FFCA776}"/>
              </a:ext>
            </a:extLst>
          </p:cNvPr>
          <p:cNvSpPr>
            <a:spLocks noGrp="1"/>
          </p:cNvSpPr>
          <p:nvPr>
            <p:ph type="title"/>
          </p:nvPr>
        </p:nvSpPr>
        <p:spPr>
          <a:xfrm>
            <a:off x="677334" y="609600"/>
            <a:ext cx="8596668" cy="1320800"/>
          </a:xfrm>
        </p:spPr>
        <p:txBody>
          <a:bodyPr anchor="t">
            <a:normAutofit/>
          </a:bodyPr>
          <a:lstStyle/>
          <a:p>
            <a:r>
              <a:rPr lang="en-US" dirty="0"/>
              <a:t>Sound Changes how the plant works</a:t>
            </a:r>
          </a:p>
        </p:txBody>
      </p:sp>
      <p:pic>
        <p:nvPicPr>
          <p:cNvPr id="3073" name="Picture 2" descr="A close up of text on a white background&#10;&#10;Description automatically generated">
            <a:extLst>
              <a:ext uri="{FF2B5EF4-FFF2-40B4-BE49-F238E27FC236}">
                <a16:creationId xmlns:a16="http://schemas.microsoft.com/office/drawing/2014/main" id="{11919E4B-D147-0D49-A770-9D1539F6ABB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tretch>
            <a:fillRect/>
          </a:stretch>
        </p:blipFill>
        <p:spPr bwMode="auto">
          <a:xfrm>
            <a:off x="817474" y="2159331"/>
            <a:ext cx="5283289" cy="34473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CE09512-F103-3440-935D-927EFD472CD4}"/>
              </a:ext>
            </a:extLst>
          </p:cNvPr>
          <p:cNvSpPr>
            <a:spLocks noGrp="1"/>
          </p:cNvSpPr>
          <p:nvPr>
            <p:ph idx="1"/>
          </p:nvPr>
        </p:nvSpPr>
        <p:spPr>
          <a:xfrm>
            <a:off x="6416039" y="2160589"/>
            <a:ext cx="2927185" cy="3880773"/>
          </a:xfrm>
        </p:spPr>
        <p:txBody>
          <a:bodyPr>
            <a:normAutofit/>
          </a:bodyPr>
          <a:lstStyle/>
          <a:p>
            <a:r>
              <a:rPr lang="en-US" sz="1500" dirty="0"/>
              <a:t>PAFT (plant acoustic frequency technology) improves cell division </a:t>
            </a:r>
          </a:p>
          <a:p>
            <a:r>
              <a:rPr lang="en-US" sz="1500" dirty="0"/>
              <a:t>Increases stress tolerance</a:t>
            </a:r>
          </a:p>
          <a:p>
            <a:r>
              <a:rPr lang="en-US" sz="1500" dirty="0"/>
              <a:t>Delays ripening</a:t>
            </a:r>
          </a:p>
          <a:p>
            <a:r>
              <a:rPr lang="en-US" sz="1500" dirty="0"/>
              <a:t>Increases the production of beneficial hormones and enzymes</a:t>
            </a:r>
          </a:p>
          <a:p>
            <a:r>
              <a:rPr lang="en-US" sz="1500" dirty="0"/>
              <a:t>Increases the production of sugars and proteins</a:t>
            </a:r>
          </a:p>
          <a:p>
            <a:r>
              <a:rPr lang="en-US" sz="1500" dirty="0"/>
              <a:t>Speeds up photosynthesis</a:t>
            </a:r>
          </a:p>
          <a:p>
            <a:endParaRPr lang="en-US" sz="1500" dirty="0"/>
          </a:p>
        </p:txBody>
      </p:sp>
      <p:sp>
        <p:nvSpPr>
          <p:cNvPr id="4" name="Rectangle 2">
            <a:extLst>
              <a:ext uri="{FF2B5EF4-FFF2-40B4-BE49-F238E27FC236}">
                <a16:creationId xmlns:a16="http://schemas.microsoft.com/office/drawing/2014/main" id="{296F96C7-445E-6D47-A189-3BF412F78592}"/>
              </a:ext>
            </a:extLst>
          </p:cNvPr>
          <p:cNvSpPr>
            <a:spLocks noChangeArrowheads="1"/>
          </p:cNvSpPr>
          <p:nvPr/>
        </p:nvSpPr>
        <p:spPr bwMode="auto">
          <a:xfrm>
            <a:off x="1109170" y="-444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Audio 4">
            <a:hlinkClick r:id="" action="ppaction://media"/>
            <a:extLst>
              <a:ext uri="{FF2B5EF4-FFF2-40B4-BE49-F238E27FC236}">
                <a16:creationId xmlns:a16="http://schemas.microsoft.com/office/drawing/2014/main" id="{6F5CDA91-6094-3D42-BA42-D0FD4361CE3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81084061"/>
      </p:ext>
    </p:extLst>
  </p:cSld>
  <p:clrMapOvr>
    <a:masterClrMapping/>
  </p:clrMapOvr>
  <mc:AlternateContent xmlns:mc="http://schemas.openxmlformats.org/markup-compatibility/2006">
    <mc:Choice xmlns:p14="http://schemas.microsoft.com/office/powerpoint/2010/main" Requires="p14">
      <p:transition spd="slow" p14:dur="2000" advTm="47581"/>
    </mc:Choice>
    <mc:Fallback>
      <p:transition spd="slow" advTm="47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2C48A-9AAD-FE4A-93D2-01E7C3BC0D76}"/>
              </a:ext>
            </a:extLst>
          </p:cNvPr>
          <p:cNvSpPr>
            <a:spLocks noGrp="1"/>
          </p:cNvSpPr>
          <p:nvPr>
            <p:ph type="title"/>
          </p:nvPr>
        </p:nvSpPr>
        <p:spPr>
          <a:xfrm>
            <a:off x="652481" y="1382486"/>
            <a:ext cx="3547581" cy="4093028"/>
          </a:xfrm>
        </p:spPr>
        <p:txBody>
          <a:bodyPr anchor="ctr">
            <a:normAutofit/>
          </a:bodyPr>
          <a:lstStyle/>
          <a:p>
            <a:r>
              <a:rPr lang="en-US" sz="4400"/>
              <a:t>Sounds improves plants immune systems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F788ADE-2E53-44CB-B6CD-56094DD99747}"/>
              </a:ext>
            </a:extLst>
          </p:cNvPr>
          <p:cNvGraphicFramePr>
            <a:graphicFrameLocks noGrp="1"/>
          </p:cNvGraphicFramePr>
          <p:nvPr>
            <p:ph idx="1"/>
            <p:extLst>
              <p:ext uri="{D42A27DB-BD31-4B8C-83A1-F6EECF244321}">
                <p14:modId xmlns:p14="http://schemas.microsoft.com/office/powerpoint/2010/main" val="242588941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hlinkClick r:id="" action="ppaction://media"/>
            <a:extLst>
              <a:ext uri="{FF2B5EF4-FFF2-40B4-BE49-F238E27FC236}">
                <a16:creationId xmlns:a16="http://schemas.microsoft.com/office/drawing/2014/main" id="{1D087688-36D1-A14D-8FFF-66B8F0E797A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99012490"/>
      </p:ext>
    </p:extLst>
  </p:cSld>
  <p:clrMapOvr>
    <a:masterClrMapping/>
  </p:clrMapOvr>
  <mc:AlternateContent xmlns:mc="http://schemas.openxmlformats.org/markup-compatibility/2006">
    <mc:Choice xmlns:p14="http://schemas.microsoft.com/office/powerpoint/2010/main" Requires="p14">
      <p:transition spd="slow" p14:dur="2000" advTm="53319"/>
    </mc:Choice>
    <mc:Fallback>
      <p:transition spd="slow" advTm="533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F67A-3560-714A-8CDE-002541BAA8E7}"/>
              </a:ext>
            </a:extLst>
          </p:cNvPr>
          <p:cNvSpPr>
            <a:spLocks noGrp="1"/>
          </p:cNvSpPr>
          <p:nvPr>
            <p:ph type="title"/>
          </p:nvPr>
        </p:nvSpPr>
        <p:spPr>
          <a:xfrm>
            <a:off x="677334" y="609600"/>
            <a:ext cx="8596668" cy="1320800"/>
          </a:xfrm>
        </p:spPr>
        <p:txBody>
          <a:bodyPr anchor="t">
            <a:normAutofit/>
          </a:bodyPr>
          <a:lstStyle/>
          <a:p>
            <a:r>
              <a:rPr lang="en-US" dirty="0"/>
              <a:t>Sound effects on different plants</a:t>
            </a:r>
          </a:p>
        </p:txBody>
      </p:sp>
      <p:sp>
        <p:nvSpPr>
          <p:cNvPr id="3" name="Content Placeholder 2">
            <a:extLst>
              <a:ext uri="{FF2B5EF4-FFF2-40B4-BE49-F238E27FC236}">
                <a16:creationId xmlns:a16="http://schemas.microsoft.com/office/drawing/2014/main" id="{D4FF9680-7628-874F-90D4-790847099528}"/>
              </a:ext>
            </a:extLst>
          </p:cNvPr>
          <p:cNvSpPr>
            <a:spLocks noGrp="1"/>
          </p:cNvSpPr>
          <p:nvPr>
            <p:ph idx="1"/>
          </p:nvPr>
        </p:nvSpPr>
        <p:spPr>
          <a:xfrm>
            <a:off x="6339288" y="1689493"/>
            <a:ext cx="2934714" cy="3880773"/>
          </a:xfrm>
        </p:spPr>
        <p:txBody>
          <a:bodyPr>
            <a:normAutofit fontScale="92500"/>
          </a:bodyPr>
          <a:lstStyle/>
          <a:p>
            <a:r>
              <a:rPr lang="en-CA" dirty="0"/>
              <a:t>Sound increased the yield of wheat, tomatoes, sweet pepper, spinach, rice, lettuce, cucumber and cotton</a:t>
            </a:r>
          </a:p>
          <a:p>
            <a:r>
              <a:rPr lang="en-CA" dirty="0"/>
              <a:t>Other improvements such as increased photosynthesis, delayed ripening, changes in genes and hormones and tolerance to stress occurred in different plants</a:t>
            </a:r>
          </a:p>
          <a:p>
            <a:endParaRPr lang="en-US" dirty="0"/>
          </a:p>
        </p:txBody>
      </p:sp>
      <p:pic>
        <p:nvPicPr>
          <p:cNvPr id="2049" name="Picture 1" descr="A close up of text on a white background&#10;&#10;Description automatically generated">
            <a:extLst>
              <a:ext uri="{FF2B5EF4-FFF2-40B4-BE49-F238E27FC236}">
                <a16:creationId xmlns:a16="http://schemas.microsoft.com/office/drawing/2014/main" id="{FBA6E26E-D876-B548-BD43-7D9B48903DFC}"/>
              </a:ext>
            </a:extLst>
          </p:cNvPr>
          <p:cNvPicPr>
            <a:picLocks noChangeAspect="1" noChangeArrowheads="1"/>
          </p:cNvPicPr>
          <p:nvPr/>
        </p:nvPicPr>
        <p:blipFill rotWithShape="1">
          <a:blip r:embed="rId5" r:link="rId6">
            <a:extLst>
              <a:ext uri="{28A0092B-C50C-407E-A947-70E740481C1C}">
                <a14:useLocalDpi xmlns:a14="http://schemas.microsoft.com/office/drawing/2010/main" val="0"/>
              </a:ext>
            </a:extLst>
          </a:blip>
          <a:srcRect r="2561" b="-2"/>
          <a:stretch>
            <a:fillRect/>
          </a:stretch>
        </p:blipFill>
        <p:spPr bwMode="auto">
          <a:xfrm>
            <a:off x="314325" y="1474469"/>
            <a:ext cx="6021962" cy="43108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C15DF51B-4CAC-0D4E-A8A3-0AC9FC6F6261}"/>
              </a:ext>
            </a:extLst>
          </p:cNvPr>
          <p:cNvSpPr>
            <a:spLocks noChangeArrowheads="1"/>
          </p:cNvSpPr>
          <p:nvPr/>
        </p:nvSpPr>
        <p:spPr bwMode="auto">
          <a:xfrm>
            <a:off x="0" y="-1"/>
            <a:ext cx="181743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Audio 6">
            <a:hlinkClick r:id="" action="ppaction://media"/>
            <a:extLst>
              <a:ext uri="{FF2B5EF4-FFF2-40B4-BE49-F238E27FC236}">
                <a16:creationId xmlns:a16="http://schemas.microsoft.com/office/drawing/2014/main" id="{5320DF66-852B-964F-B87A-0DA0B03C015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08713823"/>
      </p:ext>
    </p:extLst>
  </p:cSld>
  <p:clrMapOvr>
    <a:masterClrMapping/>
  </p:clrMapOvr>
  <mc:AlternateContent xmlns:mc="http://schemas.openxmlformats.org/markup-compatibility/2006">
    <mc:Choice xmlns:p14="http://schemas.microsoft.com/office/powerpoint/2010/main" Requires="p14">
      <p:transition spd="slow" p14:dur="2000" advTm="43711"/>
    </mc:Choice>
    <mc:Fallback>
      <p:transition spd="slow" advTm="43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E8385-75C1-0F46-A1C9-403FCA085F56}"/>
              </a:ext>
            </a:extLst>
          </p:cNvPr>
          <p:cNvSpPr>
            <a:spLocks noGrp="1"/>
          </p:cNvSpPr>
          <p:nvPr>
            <p:ph type="title"/>
          </p:nvPr>
        </p:nvSpPr>
        <p:spPr>
          <a:xfrm>
            <a:off x="652481" y="1382486"/>
            <a:ext cx="3547581" cy="4093028"/>
          </a:xfrm>
        </p:spPr>
        <p:txBody>
          <a:bodyPr anchor="ctr">
            <a:normAutofit/>
          </a:bodyPr>
          <a:lstStyle/>
          <a:p>
            <a:r>
              <a:rPr lang="en-US" sz="4400"/>
              <a:t>Sound improves plant yields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082138E0-910D-4F6D-B36E-0B85711A74CD}"/>
              </a:ext>
            </a:extLst>
          </p:cNvPr>
          <p:cNvGraphicFramePr>
            <a:graphicFrameLocks noGrp="1"/>
          </p:cNvGraphicFramePr>
          <p:nvPr>
            <p:ph idx="1"/>
            <p:extLst>
              <p:ext uri="{D42A27DB-BD31-4B8C-83A1-F6EECF244321}">
                <p14:modId xmlns:p14="http://schemas.microsoft.com/office/powerpoint/2010/main" val="63725097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5">
            <a:hlinkClick r:id="" action="ppaction://media"/>
            <a:extLst>
              <a:ext uri="{FF2B5EF4-FFF2-40B4-BE49-F238E27FC236}">
                <a16:creationId xmlns:a16="http://schemas.microsoft.com/office/drawing/2014/main" id="{47023A92-D8A9-F548-9EEB-A4F11E3AB5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24196479"/>
      </p:ext>
    </p:extLst>
  </p:cSld>
  <p:clrMapOvr>
    <a:masterClrMapping/>
  </p:clrMapOvr>
  <mc:AlternateContent xmlns:mc="http://schemas.openxmlformats.org/markup-compatibility/2006">
    <mc:Choice xmlns:p14="http://schemas.microsoft.com/office/powerpoint/2010/main" Requires="p14">
      <p:transition spd="slow" p14:dur="2000" advTm="51856"/>
    </mc:Choice>
    <mc:Fallback>
      <p:transition spd="slow" advTm="51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3079-91A3-8E42-B4BE-D4F2D030F245}"/>
              </a:ext>
            </a:extLst>
          </p:cNvPr>
          <p:cNvSpPr>
            <a:spLocks noGrp="1"/>
          </p:cNvSpPr>
          <p:nvPr>
            <p:ph type="ctrTitle"/>
          </p:nvPr>
        </p:nvSpPr>
        <p:spPr>
          <a:xfrm>
            <a:off x="1507067" y="63966"/>
            <a:ext cx="7766936" cy="1646302"/>
          </a:xfrm>
        </p:spPr>
        <p:txBody>
          <a:bodyPr/>
          <a:lstStyle/>
          <a:p>
            <a:r>
              <a:rPr lang="en-US" dirty="0"/>
              <a:t>Why should you care?</a:t>
            </a:r>
          </a:p>
        </p:txBody>
      </p:sp>
      <p:sp>
        <p:nvSpPr>
          <p:cNvPr id="3" name="Subtitle 2">
            <a:extLst>
              <a:ext uri="{FF2B5EF4-FFF2-40B4-BE49-F238E27FC236}">
                <a16:creationId xmlns:a16="http://schemas.microsoft.com/office/drawing/2014/main" id="{15AFA25E-5E6B-B64A-ACCE-B825888B2567}"/>
              </a:ext>
            </a:extLst>
          </p:cNvPr>
          <p:cNvSpPr>
            <a:spLocks noGrp="1"/>
          </p:cNvSpPr>
          <p:nvPr>
            <p:ph type="subTitle" idx="1"/>
          </p:nvPr>
        </p:nvSpPr>
        <p:spPr>
          <a:xfrm>
            <a:off x="1507067" y="1710268"/>
            <a:ext cx="7766936" cy="3166532"/>
          </a:xfrm>
        </p:spPr>
        <p:txBody>
          <a:bodyPr>
            <a:normAutofit/>
          </a:bodyPr>
          <a:lstStyle/>
          <a:p>
            <a:pPr marL="285750" indent="-285750" algn="l">
              <a:buFont typeface="Arial" panose="020B0604020202020204" pitchFamily="34" charset="0"/>
              <a:buChar char="•"/>
            </a:pPr>
            <a:r>
              <a:rPr lang="en-US" dirty="0"/>
              <a:t>It naturally increases a plants yield and delays ripening without using GMOs</a:t>
            </a:r>
          </a:p>
          <a:p>
            <a:pPr marL="285750" indent="-285750" algn="l">
              <a:buFont typeface="Arial" panose="020B0604020202020204" pitchFamily="34" charset="0"/>
              <a:buChar char="•"/>
            </a:pPr>
            <a:r>
              <a:rPr lang="en-US" dirty="0"/>
              <a:t>It naturally prevents disease without using pesticides</a:t>
            </a:r>
          </a:p>
          <a:p>
            <a:pPr marL="285750" indent="-285750" algn="l">
              <a:buFont typeface="Arial" panose="020B0604020202020204" pitchFamily="34" charset="0"/>
              <a:buChar char="•"/>
            </a:pPr>
            <a:r>
              <a:rPr lang="en-US" dirty="0"/>
              <a:t>It makes plants resistant to certain stresses making it healthier</a:t>
            </a:r>
          </a:p>
          <a:p>
            <a:pPr marL="285750" indent="-285750" algn="l">
              <a:buFont typeface="Arial" panose="020B0604020202020204" pitchFamily="34" charset="0"/>
              <a:buChar char="•"/>
            </a:pPr>
            <a:r>
              <a:rPr lang="en-US" dirty="0"/>
              <a:t>It makes plants grow faster</a:t>
            </a:r>
          </a:p>
          <a:p>
            <a:pPr marL="285750" indent="-285750" algn="l">
              <a:buFont typeface="Arial" panose="020B0604020202020204" pitchFamily="34" charset="0"/>
              <a:buChar char="•"/>
            </a:pPr>
            <a:r>
              <a:rPr lang="en-US" dirty="0"/>
              <a:t>It majorly increases the amount of food production with up to 40% increase</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p:txBody>
      </p:sp>
      <p:pic>
        <p:nvPicPr>
          <p:cNvPr id="4" name="Audio 3">
            <a:hlinkClick r:id="" action="ppaction://media"/>
            <a:extLst>
              <a:ext uri="{FF2B5EF4-FFF2-40B4-BE49-F238E27FC236}">
                <a16:creationId xmlns:a16="http://schemas.microsoft.com/office/drawing/2014/main" id="{F09FDA0B-0EAF-834C-868C-841604F581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147519364"/>
      </p:ext>
    </p:extLst>
  </p:cSld>
  <p:clrMapOvr>
    <a:masterClrMapping/>
  </p:clrMapOvr>
  <mc:AlternateContent xmlns:mc="http://schemas.openxmlformats.org/markup-compatibility/2006">
    <mc:Choice xmlns:p14="http://schemas.microsoft.com/office/powerpoint/2010/main" Requires="p14">
      <p:transition spd="slow" p14:dur="2000" advTm="29395"/>
    </mc:Choice>
    <mc:Fallback>
      <p:transition spd="slow" advTm="293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0C4983F-984C-4242-80BC-A77E58A35EA9}"/>
              </a:ext>
            </a:extLst>
          </p:cNvPr>
          <p:cNvSpPr>
            <a:spLocks noGrp="1"/>
          </p:cNvSpPr>
          <p:nvPr>
            <p:ph type="title"/>
          </p:nvPr>
        </p:nvSpPr>
        <p:spPr>
          <a:xfrm>
            <a:off x="643467" y="816638"/>
            <a:ext cx="3367359" cy="5224724"/>
          </a:xfrm>
        </p:spPr>
        <p:txBody>
          <a:bodyPr anchor="ctr">
            <a:normAutofit/>
          </a:bodyPr>
          <a:lstStyle/>
          <a:p>
            <a:r>
              <a:rPr lang="en-US" dirty="0"/>
              <a:t>Sources</a:t>
            </a:r>
          </a:p>
        </p:txBody>
      </p:sp>
      <p:sp>
        <p:nvSpPr>
          <p:cNvPr id="4" name="Rectangle 1">
            <a:extLst>
              <a:ext uri="{FF2B5EF4-FFF2-40B4-BE49-F238E27FC236}">
                <a16:creationId xmlns:a16="http://schemas.microsoft.com/office/drawing/2014/main" id="{44A21AA0-8605-7E4C-BEDD-343A7F7B5258}"/>
              </a:ext>
            </a:extLst>
          </p:cNvPr>
          <p:cNvSpPr>
            <a:spLocks noGrp="1" noChangeArrowheads="1"/>
          </p:cNvSpPr>
          <p:nvPr>
            <p:ph idx="1"/>
          </p:nvPr>
        </p:nvSpPr>
        <p:spPr bwMode="auto">
          <a:xfrm>
            <a:off x="4654295" y="816638"/>
            <a:ext cx="4619706" cy="52247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304704" rIns="9144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1" i="0" u="none" strike="noStrike" cap="none" normalizeH="0" baseline="0">
                <a:ln>
                  <a:noFill/>
                </a:ln>
                <a:effectLst/>
                <a:latin typeface="Calibri Light" panose="020F0302020204030204" pitchFamily="34" charset="0"/>
                <a:ea typeface="Times New Roman" panose="02020603050405020304" pitchFamily="18" charset="0"/>
                <a:cs typeface="Times New Roman" panose="02020603050405020304" pitchFamily="18" charset="0"/>
              </a:rPr>
              <a:t>Works Cited</a:t>
            </a: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1. Adam Sparks, N. C. (2020, January 1). </a:t>
            </a:r>
            <a:r>
              <a:rPr kumimoji="0" lang="en-US" altLang="en-US" sz="10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Sheath Blight</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Retrieved June 2020, from Rice Knowledge Bank: </a:t>
            </a: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http://</a:t>
            </a:r>
            <a:r>
              <a:rPr kumimoji="0" lang="en-US" altLang="en-US" sz="1000" b="0" i="0" u="none" strike="noStrike" cap="none" normalizeH="0" baseline="0" err="1">
                <a:ln>
                  <a:noFill/>
                </a:ln>
                <a:effectLst/>
                <a:latin typeface="Calibri" panose="020F0502020204030204" pitchFamily="34" charset="0"/>
                <a:ea typeface="Calibri" panose="020F0502020204030204" pitchFamily="34" charset="0"/>
                <a:cs typeface="Times New Roman" panose="02020603050405020304" pitchFamily="18" charset="0"/>
              </a:rPr>
              <a:t>www.knowledgebank.irri.org</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/training/fact-sheets/pest-management/diseases/item/sheath-blight </a:t>
            </a:r>
            <a:endParaRPr kumimoji="0" lang="en-US" altLang="en-US" sz="10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2. Anna Johnson, M. G. (2016, January 1). </a:t>
            </a:r>
            <a:r>
              <a:rPr kumimoji="0" lang="en-US" altLang="en-US" sz="10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Late blight of tomato and potato</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Retrieved June 2020, from University of Minnesota </a:t>
            </a:r>
            <a:r>
              <a:rPr kumimoji="0" lang="en-US" altLang="en-US" sz="1000" b="0" i="0" u="none" strike="noStrike" cap="none" normalizeH="0" baseline="0" err="1">
                <a:ln>
                  <a:noFill/>
                </a:ln>
                <a:effectLst/>
                <a:latin typeface="Calibri" panose="020F0502020204030204" pitchFamily="34" charset="0"/>
                <a:ea typeface="Calibri" panose="020F0502020204030204" pitchFamily="34" charset="0"/>
                <a:cs typeface="Times New Roman" panose="02020603050405020304" pitchFamily="18" charset="0"/>
              </a:rPr>
              <a:t>Extenstion</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000" b="0" i="0" u="none" strike="noStrike" cap="none" normalizeH="0" baseline="0" err="1">
                <a:ln>
                  <a:noFill/>
                </a:ln>
                <a:effectLst/>
                <a:latin typeface="Calibri" panose="020F0502020204030204" pitchFamily="34" charset="0"/>
                <a:ea typeface="Calibri" panose="020F0502020204030204" pitchFamily="34" charset="0"/>
                <a:cs typeface="Times New Roman" panose="02020603050405020304" pitchFamily="18" charset="0"/>
              </a:rPr>
              <a:t>extension.umn.edu</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/diseases/late-blight</a:t>
            </a:r>
            <a:endParaRPr kumimoji="0" lang="en-US" altLang="en-US" sz="10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3. </a:t>
            </a:r>
            <a:r>
              <a:rPr kumimoji="0" lang="en-US" altLang="en-US" sz="1000" b="0" i="0" u="none" strike="noStrike" cap="none" normalizeH="0" baseline="0" err="1">
                <a:ln>
                  <a:noFill/>
                </a:ln>
                <a:effectLst/>
                <a:latin typeface="Calibri" panose="020F0502020204030204" pitchFamily="34" charset="0"/>
                <a:ea typeface="Calibri" panose="020F0502020204030204" pitchFamily="34" charset="0"/>
                <a:cs typeface="Times New Roman" panose="02020603050405020304" pitchFamily="18" charset="0"/>
              </a:rPr>
              <a:t>Jihye</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Jung, S.-K. K.-J.-M. (2018, January 30). </a:t>
            </a:r>
            <a:r>
              <a:rPr kumimoji="0" lang="en-US" altLang="en-US" sz="10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Beyond Chemical Triggers: Evidence for Sound-Evoked Physiological Reactions in Plants</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Retrieved June 2020, </a:t>
            </a: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from frontiers in Plant Science: https://</a:t>
            </a:r>
            <a:r>
              <a:rPr kumimoji="0" lang="en-US" altLang="en-US" sz="1000" b="0" i="0" u="none" strike="noStrike" cap="none" normalizeH="0" baseline="0" err="1">
                <a:ln>
                  <a:noFill/>
                </a:ln>
                <a:effectLst/>
                <a:latin typeface="Calibri" panose="020F0502020204030204" pitchFamily="34" charset="0"/>
                <a:ea typeface="Calibri" panose="020F0502020204030204" pitchFamily="34" charset="0"/>
                <a:cs typeface="Times New Roman" panose="02020603050405020304" pitchFamily="18" charset="0"/>
              </a:rPr>
              <a:t>www.frontiersin.org</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/articles/10.3389/fpls.2018.00025/full</a:t>
            </a:r>
            <a:endParaRPr kumimoji="0" lang="en-US" altLang="en-US" sz="10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4. Planet Natural Research Center. (2020, January 1). </a:t>
            </a:r>
            <a:r>
              <a:rPr kumimoji="0" lang="en-US" altLang="en-US" sz="10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Aphid</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Retrieved June 2020, from Planet Natural Research Center: </a:t>
            </a: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000" b="0" i="0" u="none" strike="noStrike" cap="none" normalizeH="0" baseline="0" err="1">
                <a:ln>
                  <a:noFill/>
                </a:ln>
                <a:effectLst/>
                <a:latin typeface="Calibri" panose="020F0502020204030204" pitchFamily="34" charset="0"/>
                <a:ea typeface="Calibri" panose="020F0502020204030204" pitchFamily="34" charset="0"/>
                <a:cs typeface="Times New Roman" panose="02020603050405020304" pitchFamily="18" charset="0"/>
              </a:rPr>
              <a:t>www.planetnatural.com</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/pest-problem-solver/lawn-pests/aphid-control/</a:t>
            </a:r>
            <a:endParaRPr kumimoji="0" lang="en-US" altLang="en-US" sz="10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5. Planet Natural Research Center. (2020, January 1). </a:t>
            </a:r>
            <a:r>
              <a:rPr kumimoji="0" lang="en-US" altLang="en-US" sz="10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Gray Mold</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Retrieved June 2020, from Planet Natural Research Center: </a:t>
            </a: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000" b="0" i="0" u="none" strike="noStrike" cap="none" normalizeH="0" baseline="0" err="1">
                <a:ln>
                  <a:noFill/>
                </a:ln>
                <a:effectLst/>
                <a:latin typeface="Calibri" panose="020F0502020204030204" pitchFamily="34" charset="0"/>
                <a:ea typeface="Calibri" panose="020F0502020204030204" pitchFamily="34" charset="0"/>
                <a:cs typeface="Times New Roman" panose="02020603050405020304" pitchFamily="18" charset="0"/>
              </a:rPr>
              <a:t>www.planetnatural.com</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/pest-problem-solver/plant-disease/gray-mold/</a:t>
            </a:r>
            <a:endParaRPr kumimoji="0" lang="en-US" altLang="en-US" sz="10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6. Reda H E </a:t>
            </a:r>
            <a:r>
              <a:rPr kumimoji="0" lang="en-US" altLang="en-US" sz="1000" b="0" i="0" u="none" strike="noStrike" cap="none" normalizeH="0" baseline="0" err="1">
                <a:ln>
                  <a:noFill/>
                </a:ln>
                <a:effectLst/>
                <a:latin typeface="Calibri" panose="020F0502020204030204" pitchFamily="34" charset="0"/>
                <a:ea typeface="Calibri" panose="020F0502020204030204" pitchFamily="34" charset="0"/>
                <a:cs typeface="Times New Roman" panose="02020603050405020304" pitchFamily="18" charset="0"/>
              </a:rPr>
              <a:t>Hassanien</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H. T.-z. (2014, February 13). </a:t>
            </a:r>
            <a:r>
              <a:rPr kumimoji="0" lang="en-US" altLang="en-US" sz="10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Journal of Integrated Culture.</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Retrieved June 2020, from ScienceDirect:</a:t>
            </a: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https://</a:t>
            </a:r>
            <a:r>
              <a:rPr kumimoji="0" lang="en-US" altLang="en-US" sz="1000" b="0" i="0" u="none" strike="noStrike" cap="none" normalizeH="0" baseline="0" err="1">
                <a:ln>
                  <a:noFill/>
                </a:ln>
                <a:effectLst/>
                <a:latin typeface="Calibri" panose="020F0502020204030204" pitchFamily="34" charset="0"/>
                <a:ea typeface="Calibri" panose="020F0502020204030204" pitchFamily="34" charset="0"/>
                <a:cs typeface="Times New Roman" panose="02020603050405020304" pitchFamily="18" charset="0"/>
              </a:rPr>
              <a:t>www.sciencedirect.com</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/science/article/</a:t>
            </a:r>
            <a:r>
              <a:rPr kumimoji="0" lang="en-US" altLang="en-US" sz="1000" b="0" i="0" u="none" strike="noStrike" cap="none" normalizeH="0" baseline="0" err="1">
                <a:ln>
                  <a:noFill/>
                </a:ln>
                <a:effectLst/>
                <a:latin typeface="Calibri" panose="020F0502020204030204" pitchFamily="34" charset="0"/>
                <a:ea typeface="Calibri" panose="020F0502020204030204" pitchFamily="34" charset="0"/>
                <a:cs typeface="Times New Roman" panose="02020603050405020304" pitchFamily="18" charset="0"/>
              </a:rPr>
              <a:t>pii</a:t>
            </a:r>
            <a:r>
              <a:rPr kumimoji="0" lang="en-US" altLang="en-US" sz="1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/S209531191360492X/pdf?md5=aeccf54158313362bb745173f416b5a2&amp;pid=1-s2.0-S209531191360492X-main.pdf </a:t>
            </a:r>
            <a:endParaRPr kumimoji="0" lang="en-US" altLang="en-US" sz="10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endParaRPr kumimoji="0" lang="en-US" altLang="en-US" sz="1000" b="0" i="0" u="none" strike="noStrike" cap="none" normalizeH="0" baseline="0">
              <a:ln>
                <a:noFill/>
              </a:ln>
              <a:effectLst/>
              <a:latin typeface="Arial" panose="020B0604020202020204" pitchFamily="34" charset="0"/>
            </a:endParaRPr>
          </a:p>
        </p:txBody>
      </p:sp>
      <p:pic>
        <p:nvPicPr>
          <p:cNvPr id="5" name="Audio 4">
            <a:hlinkClick r:id="" action="ppaction://media"/>
            <a:extLst>
              <a:ext uri="{FF2B5EF4-FFF2-40B4-BE49-F238E27FC236}">
                <a16:creationId xmlns:a16="http://schemas.microsoft.com/office/drawing/2014/main" id="{1CF55592-612D-9946-B4AA-D2CCFB0791C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93240465"/>
      </p:ext>
    </p:extLst>
  </p:cSld>
  <p:clrMapOvr>
    <a:masterClrMapping/>
  </p:clrMapOvr>
  <mc:AlternateContent xmlns:mc="http://schemas.openxmlformats.org/markup-compatibility/2006">
    <mc:Choice xmlns:p14="http://schemas.microsoft.com/office/powerpoint/2010/main" Requires="p14">
      <p:transition spd="slow" p14:dur="2000" advTm="9209"/>
    </mc:Choice>
    <mc:Fallback>
      <p:transition spd="slow" advTm="9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7.7"/>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1242</Words>
  <Application>Microsoft Macintosh PowerPoint</Application>
  <PresentationFormat>Widescreen</PresentationFormat>
  <Paragraphs>55</Paragraphs>
  <Slides>9</Slides>
  <Notes>7</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Trebuchet MS</vt:lpstr>
      <vt:lpstr>Wingdings 3</vt:lpstr>
      <vt:lpstr>Facet</vt:lpstr>
      <vt:lpstr>How does sound affect plant growth</vt:lpstr>
      <vt:lpstr>Can Plants Hear?</vt:lpstr>
      <vt:lpstr>Plants can hear sound?</vt:lpstr>
      <vt:lpstr>Sound Changes how the plant works</vt:lpstr>
      <vt:lpstr>Sounds improves plants immune systems</vt:lpstr>
      <vt:lpstr>Sound effects on different plants</vt:lpstr>
      <vt:lpstr>Sound improves plant yields</vt:lpstr>
      <vt:lpstr>Why should you care?</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sound affect plant growth</dc:title>
  <dc:creator>125S-Stewart, Hailey</dc:creator>
  <cp:lastModifiedBy>125S-Stewart, Hailey</cp:lastModifiedBy>
  <cp:revision>1</cp:revision>
  <dcterms:created xsi:type="dcterms:W3CDTF">2020-06-06T00:10:53Z</dcterms:created>
  <dcterms:modified xsi:type="dcterms:W3CDTF">2020-06-06T00:20:46Z</dcterms:modified>
</cp:coreProperties>
</file>